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970" r:id="rId1"/>
    <p:sldMasterId id="2147483982" r:id="rId2"/>
    <p:sldMasterId id="2147483983" r:id="rId3"/>
    <p:sldMasterId id="2147483984" r:id="rId4"/>
    <p:sldMasterId id="2147483985" r:id="rId5"/>
    <p:sldMasterId id="2147484041" r:id="rId6"/>
  </p:sldMasterIdLst>
  <p:notesMasterIdLst>
    <p:notesMasterId r:id="rId50"/>
  </p:notesMasterIdLst>
  <p:handoutMasterIdLst>
    <p:handoutMasterId r:id="rId51"/>
  </p:handoutMasterIdLst>
  <p:sldIdLst>
    <p:sldId id="273" r:id="rId7"/>
    <p:sldId id="331" r:id="rId8"/>
    <p:sldId id="450" r:id="rId9"/>
    <p:sldId id="416" r:id="rId10"/>
    <p:sldId id="418" r:id="rId11"/>
    <p:sldId id="421" r:id="rId12"/>
    <p:sldId id="275" r:id="rId13"/>
    <p:sldId id="375" r:id="rId14"/>
    <p:sldId id="400" r:id="rId15"/>
    <p:sldId id="419" r:id="rId16"/>
    <p:sldId id="439" r:id="rId17"/>
    <p:sldId id="440" r:id="rId18"/>
    <p:sldId id="420" r:id="rId19"/>
    <p:sldId id="422" r:id="rId20"/>
    <p:sldId id="424" r:id="rId21"/>
    <p:sldId id="425" r:id="rId22"/>
    <p:sldId id="441" r:id="rId23"/>
    <p:sldId id="442" r:id="rId24"/>
    <p:sldId id="427" r:id="rId25"/>
    <p:sldId id="423" r:id="rId26"/>
    <p:sldId id="431" r:id="rId27"/>
    <p:sldId id="432" r:id="rId28"/>
    <p:sldId id="443" r:id="rId29"/>
    <p:sldId id="446" r:id="rId30"/>
    <p:sldId id="444" r:id="rId31"/>
    <p:sldId id="447" r:id="rId32"/>
    <p:sldId id="448" r:id="rId33"/>
    <p:sldId id="433" r:id="rId34"/>
    <p:sldId id="434" r:id="rId35"/>
    <p:sldId id="435" r:id="rId36"/>
    <p:sldId id="451" r:id="rId37"/>
    <p:sldId id="438" r:id="rId38"/>
    <p:sldId id="445" r:id="rId39"/>
    <p:sldId id="449" r:id="rId40"/>
    <p:sldId id="402" r:id="rId41"/>
    <p:sldId id="457" r:id="rId42"/>
    <p:sldId id="453" r:id="rId43"/>
    <p:sldId id="454" r:id="rId44"/>
    <p:sldId id="455" r:id="rId45"/>
    <p:sldId id="456" r:id="rId46"/>
    <p:sldId id="459" r:id="rId47"/>
    <p:sldId id="458" r:id="rId48"/>
    <p:sldId id="395" r:id="rId49"/>
  </p:sldIdLst>
  <p:sldSz cx="9144000" cy="6858000" type="screen4x3"/>
  <p:notesSz cx="6858000" cy="9077325"/>
  <p:embeddedFontLst>
    <p:embeddedFont>
      <p:font typeface="Wingdings 2" pitchFamily="18" charset="2"/>
      <p:regular r:id="rId52"/>
    </p:embeddedFont>
    <p:embeddedFont>
      <p:font typeface="Verdana" pitchFamily="34" charset="0"/>
      <p:regular r:id="rId53"/>
      <p:bold r:id="rId54"/>
      <p:italic r:id="rId55"/>
      <p:boldItalic r:id="rId56"/>
    </p:embeddedFont>
    <p:embeddedFont>
      <p:font typeface="Arial Narrow" pitchFamily="34" charset="0"/>
      <p:regular r:id="rId57"/>
      <p:bold r:id="rId58"/>
      <p:italic r:id="rId59"/>
      <p:boldItalic r:id="rId60"/>
    </p:embeddedFont>
    <p:embeddedFont>
      <p:font typeface="Tahoma" pitchFamily="34" charset="0"/>
      <p:regular r:id="rId61"/>
      <p:bold r:id="rId62"/>
    </p:embeddedFont>
    <p:embeddedFont>
      <p:font typeface="Calibri" pitchFamily="34" charset="0"/>
      <p:regular r:id="rId63"/>
      <p:bold r:id="rId64"/>
      <p:italic r:id="rId65"/>
      <p:boldItalic r:id="rId66"/>
    </p:embeddedFont>
    <p:embeddedFont>
      <p:font typeface="Webdings" pitchFamily="18" charset="2"/>
      <p:regular r:id="rId67"/>
    </p:embeddedFont>
    <p:embeddedFont>
      <p:font typeface="Trebuchet MS" pitchFamily="34" charset="0"/>
      <p:regular r:id="rId68"/>
      <p:bold r:id="rId69"/>
      <p:italic r:id="rId70"/>
      <p:boldItalic r:id="rId71"/>
    </p:embeddedFont>
  </p:embeddedFontLst>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FF"/>
    <a:srgbClr val="FF3300"/>
    <a:srgbClr val="FF9933"/>
    <a:srgbClr val="8E6ECE"/>
    <a:srgbClr val="FFFF66"/>
    <a:srgbClr val="FFFF00"/>
    <a:srgbClr val="773F5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600" autoAdjust="0"/>
    <p:restoredTop sz="98100" autoAdjust="0"/>
  </p:normalViewPr>
  <p:slideViewPr>
    <p:cSldViewPr snapToGrid="0">
      <p:cViewPr>
        <p:scale>
          <a:sx n="90" d="100"/>
          <a:sy n="90" d="100"/>
        </p:scale>
        <p:origin x="-300" y="-162"/>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2.xml"/><Relationship Id="rId51" Type="http://schemas.openxmlformats.org/officeDocument/2006/relationships/handoutMaster" Target="handoutMasters/handoutMaster1.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45059"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endParaRPr lang="en-US"/>
          </a:p>
        </p:txBody>
      </p:sp>
      <p:sp>
        <p:nvSpPr>
          <p:cNvPr id="45060" name="Rectangle 4"/>
          <p:cNvSpPr>
            <a:spLocks noGrp="1" noChangeArrowheads="1"/>
          </p:cNvSpPr>
          <p:nvPr>
            <p:ph type="ftr" sz="quarter" idx="2"/>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45061" name="Rectangle 5"/>
          <p:cNvSpPr>
            <a:spLocks noGrp="1" noChangeArrowheads="1"/>
          </p:cNvSpPr>
          <p:nvPr>
            <p:ph type="sldNum" sz="quarter" idx="3"/>
          </p:nvPr>
        </p:nvSpPr>
        <p:spPr bwMode="auto">
          <a:xfrm>
            <a:off x="3886200" y="8623300"/>
            <a:ext cx="2971800" cy="454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r>
              <a:rPr lang="en-US"/>
              <a:t>‹#›</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endParaRPr lang="en-US"/>
          </a:p>
        </p:txBody>
      </p:sp>
      <p:sp>
        <p:nvSpPr>
          <p:cNvPr id="51204" name="Rectangle 4"/>
          <p:cNvSpPr>
            <a:spLocks noChangeArrowheads="1" noTextEdit="1"/>
          </p:cNvSpPr>
          <p:nvPr>
            <p:ph type="sldImg" idx="2"/>
          </p:nvPr>
        </p:nvSpPr>
        <p:spPr bwMode="auto">
          <a:xfrm>
            <a:off x="1158875" y="681038"/>
            <a:ext cx="4540250" cy="34036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10063"/>
            <a:ext cx="50292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r>
              <a:rPr lang="en-US"/>
              <a:t>‹#›</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5222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2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2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2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3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4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5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6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7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7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227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1</a:t>
            </a:r>
          </a:p>
        </p:txBody>
      </p:sp>
      <p:sp>
        <p:nvSpPr>
          <p:cNvPr id="5227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a:solidFill>
                <a:srgbClr val="40458C"/>
              </a:solidFill>
              <a:latin typeface="Trebuchet MS" pitchFamily="34"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1442"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43"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44"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45"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46"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47"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48"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49"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0"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1"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2"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3"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4"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5"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6"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7"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8"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59"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0"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1"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2"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3"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4"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5"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6"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7"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8"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69"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0"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1"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2"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3"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4"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5"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6"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7"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8"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79"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0"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1"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2"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3"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4"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5"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6"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7"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1488"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1489"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246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6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6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6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7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8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49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0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1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1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251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251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349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49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0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1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2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3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3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3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3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3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3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353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3537"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451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1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1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1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1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1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2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3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4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5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456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4561"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5538"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39"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0"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1"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2"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3"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4"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5"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6"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7"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8"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49"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0"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1"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2"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3"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4"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5"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6"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7"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8"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59"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0"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1"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2"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3"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4"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5"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6"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7"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8"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69"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0"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1"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2"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3"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4"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5"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6"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7"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8"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79"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80"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81"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82"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83"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5584"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5585"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6562"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63"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64"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65"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66"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67"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68"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69"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0"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1"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2"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3"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4"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5"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6"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7"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8"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79"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0"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1"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2"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3"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4"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5"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6"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7"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8"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89"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0"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1"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2"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3"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4"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5"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6"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7"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8"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599"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0"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1"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2"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3"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4"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5"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6"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7"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6608"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6609"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758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8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8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8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59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0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1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2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3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3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763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763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861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1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2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3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4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5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5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5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5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5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5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865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17</a:t>
            </a:r>
          </a:p>
        </p:txBody>
      </p:sp>
      <p:sp>
        <p:nvSpPr>
          <p:cNvPr id="68657"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963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3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3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3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3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3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4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5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6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7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968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9681"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0658"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59"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0"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1"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2"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3"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4"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5"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6"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7"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8"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69"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0"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1"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2"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3"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4"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5"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6"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7"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8"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79"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0"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1"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2"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3"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4"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5"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6"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7"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8"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89"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0"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1"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2"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3"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4"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5"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6"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7"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8"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699"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700"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701"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702"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703"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0704"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0705"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5325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5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6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7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8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9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9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9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9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9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9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329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a:t>
            </a:r>
          </a:p>
        </p:txBody>
      </p:sp>
      <p:sp>
        <p:nvSpPr>
          <p:cNvPr id="53297" name="Rectangle 49"/>
          <p:cNvSpPr>
            <a:spLocks noChangeArrowheads="1" noTextEdit="1"/>
          </p:cNvSpPr>
          <p:nvPr>
            <p:ph type="sldImg"/>
          </p:nvPr>
        </p:nvSpPr>
        <p:spPr>
          <a:xfrm>
            <a:off x="1160463" y="681038"/>
            <a:ext cx="4537075" cy="3403600"/>
          </a:xfrm>
          <a:ln/>
        </p:spPr>
      </p:sp>
      <p:sp>
        <p:nvSpPr>
          <p:cNvPr id="6149" name="Rectangle 50"/>
          <p:cNvSpPr>
            <a:spLocks noChangeArrowheads="1"/>
          </p:cNvSpPr>
          <p:nvPr>
            <p:ph type="body" idx="1"/>
          </p:nvPr>
        </p:nvSpPr>
        <p:spPr>
          <a:solidFill>
            <a:srgbClr val="FFFFFF"/>
          </a:solidFill>
          <a:ln>
            <a:solidFill>
              <a:srgbClr val="000000"/>
            </a:solidFill>
          </a:ln>
        </p:spPr>
        <p:txBody>
          <a:bodyPr/>
          <a:lstStyle/>
          <a:p>
            <a:endParaRPr lang="en-US" b="1">
              <a:latin typeface="Trebuchet MS" pitchFamily="34" charset="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1682"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83"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84"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85"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86"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87"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88"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89"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0"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1"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2"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3"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4"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5"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6"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7"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8"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699"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0"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1"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2"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3"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4"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5"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6"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7"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8"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09"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0"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1"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2"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3"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4"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5"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6"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7"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8"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19"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0"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1"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2"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3"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4"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5"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6"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7"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1728"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1729"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270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0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0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0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1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2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3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4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5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5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275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275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373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3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4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5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6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7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7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7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7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7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7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377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3777"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475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5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5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5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5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5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6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7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8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79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480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4801"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5778"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79"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0"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1"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2"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3"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4"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5"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6"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7"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8"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89"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0"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1"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2"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3"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4"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5"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6"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7"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8"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799"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0"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1"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2"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3"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4"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5"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6"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7"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8"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09"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0"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1"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2"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3"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4"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5"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6"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7"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8"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19"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20"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21"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22"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23"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5824"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5825"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6802"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03"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04"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05"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06"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07"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08"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09"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0"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1"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2"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3"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4"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5"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6"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7"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8"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19"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0"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1"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2"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3"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4"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5"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6"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7"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8"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29"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0"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1"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2"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3"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4"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5"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6"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7"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8"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39"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0"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1"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2"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3"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4"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5"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6"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7"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6848"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6849"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782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2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2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2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3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4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5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6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7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7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787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787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885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5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6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7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8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9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9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9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9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9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9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889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8897"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7987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7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7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7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7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7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8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89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0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1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7992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79921"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0898"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899"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0"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1"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2"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3"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4"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5"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6"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7"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8"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09"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0"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1"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2"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3"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4"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5"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6"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7"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8"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19"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0"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1"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2"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3"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4"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5"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6"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7"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8"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29"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0"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1"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2"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3"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4"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5"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6"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7"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8"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39"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40"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41"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42"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43"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0944"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80945"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5427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7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7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7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7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7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8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29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0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1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432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a:t>
            </a:r>
          </a:p>
        </p:txBody>
      </p:sp>
      <p:sp>
        <p:nvSpPr>
          <p:cNvPr id="54321" name="Rectangle 49"/>
          <p:cNvSpPr>
            <a:spLocks noChangeArrowheads="1" noTextEdit="1"/>
          </p:cNvSpPr>
          <p:nvPr>
            <p:ph type="sldImg"/>
          </p:nvPr>
        </p:nvSpPr>
        <p:spPr>
          <a:xfrm>
            <a:off x="1160463" y="681038"/>
            <a:ext cx="4537075" cy="3403600"/>
          </a:xfrm>
          <a:ln/>
        </p:spPr>
      </p:sp>
      <p:sp>
        <p:nvSpPr>
          <p:cNvPr id="6149" name="Rectangle 50"/>
          <p:cNvSpPr>
            <a:spLocks noChangeArrowheads="1"/>
          </p:cNvSpPr>
          <p:nvPr>
            <p:ph type="body" idx="1"/>
          </p:nvPr>
        </p:nvSpPr>
        <p:spPr>
          <a:solidFill>
            <a:srgbClr val="FFFFFF"/>
          </a:solidFill>
          <a:ln>
            <a:solidFill>
              <a:srgbClr val="000000"/>
            </a:solidFill>
          </a:ln>
        </p:spPr>
        <p:txBody>
          <a:bodyPr/>
          <a:lstStyle/>
          <a:p>
            <a:endParaRPr lang="en-US" b="1">
              <a:latin typeface="Trebuchet MS" pitchFamily="34"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1922"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23"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24"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25"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26"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27"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28"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29"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0"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1"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2"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3"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4"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5"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6"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7"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8"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39"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0"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1"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2"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3"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4"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5"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6"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7"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8"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49"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0"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1"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2"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3"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4"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5"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6"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7"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8"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59"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0"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1"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2"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3"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4"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5"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6"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7"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1968"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81969"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294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4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4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4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5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6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7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8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9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9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299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8299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397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7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8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399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0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1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1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1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1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1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1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01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84017"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499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99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99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99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99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499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0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1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2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3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504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85041"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6018"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19"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0"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1"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2"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3"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4"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5"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6"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7"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8"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29"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0"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1"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2"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3"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4"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5"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6"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7"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8"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39"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0"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1"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2"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3"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4"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5"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6"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7"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8"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49"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0"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1"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2"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3"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4"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5"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6"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7"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8"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59"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60"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61"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62"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63"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6064"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27</a:t>
            </a:r>
          </a:p>
        </p:txBody>
      </p:sp>
      <p:sp>
        <p:nvSpPr>
          <p:cNvPr id="86065"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7042"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43"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44"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45"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46"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47"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48"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49"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0"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1"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2"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3"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4"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5"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6"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7"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8"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59"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0"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1"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2"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3"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4"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5"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6"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7"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8"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69"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0"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1"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2"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3"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4"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5"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6"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7"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8"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79"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0"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1"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2"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3"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4"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5"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6"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7"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7088"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27</a:t>
            </a:r>
          </a:p>
        </p:txBody>
      </p:sp>
      <p:sp>
        <p:nvSpPr>
          <p:cNvPr id="87089"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806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6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6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6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7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8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09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0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1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1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811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26</a:t>
            </a:r>
          </a:p>
        </p:txBody>
      </p:sp>
      <p:sp>
        <p:nvSpPr>
          <p:cNvPr id="8811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8909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09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0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1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2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3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3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3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3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3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3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8913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27</a:t>
            </a:r>
          </a:p>
        </p:txBody>
      </p:sp>
      <p:sp>
        <p:nvSpPr>
          <p:cNvPr id="89137"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9011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1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1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1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1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1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2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3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4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5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016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27</a:t>
            </a:r>
          </a:p>
        </p:txBody>
      </p:sp>
      <p:sp>
        <p:nvSpPr>
          <p:cNvPr id="90161"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91138"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39"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0"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1"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2"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3"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4"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5"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6"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7"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8"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49"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0"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1"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2"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3"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4"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5"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6"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7"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8"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59"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0"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1"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2"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3"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4"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5"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6"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7"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8"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69"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0"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1"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2"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3"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4"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5"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6"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7"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8"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79"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80"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81"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82"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83"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1184"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27</a:t>
            </a:r>
          </a:p>
        </p:txBody>
      </p:sp>
      <p:sp>
        <p:nvSpPr>
          <p:cNvPr id="91185"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55298"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299"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0"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1"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2"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3"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4"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5"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6"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7"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8"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09"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0"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1"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2"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3"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4"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5"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6"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7"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8"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19"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0"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1"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2"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3"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4"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5"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6"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7"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8"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29"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0"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1"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2"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3"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4"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5"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6"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7"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8"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39"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40"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41"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42"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43"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5344"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a:t>
            </a:r>
          </a:p>
        </p:txBody>
      </p:sp>
      <p:sp>
        <p:nvSpPr>
          <p:cNvPr id="55345" name="Rectangle 49"/>
          <p:cNvSpPr>
            <a:spLocks noChangeArrowheads="1" noTextEdit="1"/>
          </p:cNvSpPr>
          <p:nvPr>
            <p:ph type="sldImg"/>
          </p:nvPr>
        </p:nvSpPr>
        <p:spPr>
          <a:xfrm>
            <a:off x="1160463" y="681038"/>
            <a:ext cx="4537075" cy="3403600"/>
          </a:xfrm>
          <a:ln/>
        </p:spPr>
      </p:sp>
      <p:sp>
        <p:nvSpPr>
          <p:cNvPr id="6149" name="Rectangle 50"/>
          <p:cNvSpPr>
            <a:spLocks noChangeArrowheads="1"/>
          </p:cNvSpPr>
          <p:nvPr>
            <p:ph type="body" idx="1"/>
          </p:nvPr>
        </p:nvSpPr>
        <p:spPr>
          <a:solidFill>
            <a:srgbClr val="FFFFFF"/>
          </a:solidFill>
          <a:ln>
            <a:solidFill>
              <a:srgbClr val="000000"/>
            </a:solidFill>
          </a:ln>
        </p:spPr>
        <p:txBody>
          <a:bodyPr/>
          <a:lstStyle/>
          <a:p>
            <a:endParaRPr lang="en-US" b="1">
              <a:latin typeface="Trebuchet MS" pitchFamily="34" charset="0"/>
              <a:cs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92162"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63"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64"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65"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66"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67"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68"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69"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0"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1"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2"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3"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4"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5"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6"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7"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8"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79"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0"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1"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2"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3"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4"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5"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6"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7"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8"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89"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0"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1"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2"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3"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4"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5"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6"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7"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8"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199"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0"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1"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2"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3"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4"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5"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6"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7"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2208"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27</a:t>
            </a:r>
          </a:p>
        </p:txBody>
      </p:sp>
      <p:sp>
        <p:nvSpPr>
          <p:cNvPr id="92209"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9318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8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8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8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19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0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1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2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3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3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323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27</a:t>
            </a:r>
          </a:p>
        </p:txBody>
      </p:sp>
      <p:sp>
        <p:nvSpPr>
          <p:cNvPr id="9323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9421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1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2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3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4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5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5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5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5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5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5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425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27</a:t>
            </a:r>
          </a:p>
        </p:txBody>
      </p:sp>
      <p:sp>
        <p:nvSpPr>
          <p:cNvPr id="94257"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9523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3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3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3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3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3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4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5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6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7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9528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31</a:t>
            </a:r>
          </a:p>
        </p:txBody>
      </p:sp>
      <p:sp>
        <p:nvSpPr>
          <p:cNvPr id="95281"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56322"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23"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24"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25"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26"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27"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28"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29"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0"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1"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2"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3"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4"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5"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6"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7"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8"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39"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0"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1"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2"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3"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4"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5"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6"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7"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8"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49"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0"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1"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2"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3"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4"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5"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6"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7"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8"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59"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0"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1"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2"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3"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4"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5"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6"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7"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6368"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3</a:t>
            </a:r>
          </a:p>
        </p:txBody>
      </p:sp>
      <p:sp>
        <p:nvSpPr>
          <p:cNvPr id="56369"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57346"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47"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48"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49"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0"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1"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2"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3"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4"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5"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6"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7"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8"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59"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0"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1"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2"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3"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4"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5"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6"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7"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8"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69"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0"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1"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2"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3"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4"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5"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6"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7"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8"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79"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0"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1"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2"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3"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4"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5"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6"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7"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8"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89"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90"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91"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7392"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3</a:t>
            </a:r>
          </a:p>
        </p:txBody>
      </p:sp>
      <p:sp>
        <p:nvSpPr>
          <p:cNvPr id="57393"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58370"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1"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2"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3"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4"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5"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6"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7"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8"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79"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0"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1"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2"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3"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4"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5"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6"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7"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8"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89"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0"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1"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2"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3"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4"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5"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6"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7"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8"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399"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0"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1"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2"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3"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4"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5"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6"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7"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8"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09"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10"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11"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12"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13"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14"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15"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8416"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3</a:t>
            </a:r>
          </a:p>
        </p:txBody>
      </p:sp>
      <p:sp>
        <p:nvSpPr>
          <p:cNvPr id="58417"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59394"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395"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396"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397"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398"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399"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0"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1"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2"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3"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4"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5"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6"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7"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8"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09"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0"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1"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2"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3"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4"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5"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6"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7"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8"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19"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0"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1"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2"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3"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4"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5"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6"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7"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8"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29"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0"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1"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2"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3"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4"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5"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6"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7"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8"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39"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59440"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4</a:t>
            </a:r>
          </a:p>
        </p:txBody>
      </p:sp>
      <p:sp>
        <p:nvSpPr>
          <p:cNvPr id="59441"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Grp="1" noChangeArrowheads="1"/>
          </p:cNvSpPr>
          <p:nvPr>
            <p:ph type="sldNum" sz="quarter" idx="5"/>
          </p:nvPr>
        </p:nvSpPr>
        <p:spPr>
          <a:ln/>
        </p:spPr>
        <p:txBody>
          <a:bodyPr/>
          <a:lstStyle/>
          <a:p>
            <a:pPr>
              <a:defRPr/>
            </a:pPr>
            <a:r>
              <a:rPr lang="en-US"/>
              <a:t>‹#›</a:t>
            </a:r>
          </a:p>
        </p:txBody>
      </p:sp>
      <p:sp>
        <p:nvSpPr>
          <p:cNvPr id="60418" name="Text Box 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19" name="Text Box 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0" name="Text Box 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1" name="Text Box 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2" name="Text Box 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3" name="Text Box 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4" name="Text Box 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5" name="Text Box 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6" name="Text Box 1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7" name="Text Box 1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8" name="Text Box 1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29" name="Text Box 1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0" name="Text Box 1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1" name="Text Box 1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2" name="Text Box 1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3" name="Text Box 1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4" name="Text Box 1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5" name="Text Box 1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6" name="Text Box 2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7" name="Text Box 2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8" name="Text Box 2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39" name="Text Box 2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0" name="Text Box 2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1" name="Text Box 2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2" name="Text Box 2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3" name="Text Box 2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4" name="Text Box 2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5" name="Text Box 2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6" name="Text Box 3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7" name="Text Box 3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8" name="Text Box 3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49" name="Text Box 3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0" name="Text Box 3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1" name="Text Box 3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2" name="Text Box 3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3" name="Text Box 3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4" name="Text Box 3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5" name="Text Box 39"/>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6" name="Text Box 40"/>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7" name="Text Box 41"/>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8" name="Text Box 42"/>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59" name="Text Box 43"/>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60" name="Text Box 44"/>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61" name="Text Box 45"/>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62" name="Text Box 46"/>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63" name="Text Box 47"/>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a:t>
            </a:r>
          </a:p>
        </p:txBody>
      </p:sp>
      <p:sp>
        <p:nvSpPr>
          <p:cNvPr id="60464" name="Text Box 48"/>
          <p:cNvSpPr txBox="1">
            <a:spLocks noGrp="1" noChangeArrowheads="1"/>
          </p:cNvSpPr>
          <p:nvPr/>
        </p:nvSpPr>
        <p:spPr bwMode="auto">
          <a:xfrm>
            <a:off x="3886200" y="8623300"/>
            <a:ext cx="2971800" cy="454025"/>
          </a:xfrm>
          <a:prstGeom prst="rect">
            <a:avLst/>
          </a:prstGeom>
          <a:noFill/>
          <a:ln w="9525">
            <a:noFill/>
            <a:miter lim="800000"/>
            <a:headEnd/>
            <a:tailEnd/>
          </a:ln>
        </p:spPr>
        <p:txBody>
          <a:bodyPr anchor="b"/>
          <a:lstStyle/>
          <a:p>
            <a:pPr algn="r" eaLnBrk="0" fontAlgn="base" hangingPunct="0">
              <a:spcBef>
                <a:spcPct val="0"/>
              </a:spcBef>
              <a:spcAft>
                <a:spcPct val="0"/>
              </a:spcAft>
            </a:pPr>
            <a:r>
              <a:rPr lang="en-US" sz="1200">
                <a:latin typeface="Times New Roman" pitchFamily="18" charset="0"/>
              </a:rPr>
              <a:t>5</a:t>
            </a:r>
          </a:p>
        </p:txBody>
      </p:sp>
      <p:sp>
        <p:nvSpPr>
          <p:cNvPr id="60465" name="Rectangle 49"/>
          <p:cNvSpPr>
            <a:spLocks noChangeArrowheads="1" noTextEdit="1"/>
          </p:cNvSpPr>
          <p:nvPr>
            <p:ph type="sldImg"/>
          </p:nvPr>
        </p:nvSpPr>
        <p:spPr>
          <a:xfrm>
            <a:off x="1160463" y="681038"/>
            <a:ext cx="4537075" cy="3403600"/>
          </a:xfrm>
          <a:ln/>
        </p:spPr>
      </p:sp>
      <p:sp>
        <p:nvSpPr>
          <p:cNvPr id="6149" name="Rectangle 50"/>
          <p:cNvSpPr>
            <a:spLocks noGrp="1" noChangeArrowheads="1"/>
          </p:cNvSpPr>
          <p:nvPr>
            <p:ph type="body" idx="1"/>
          </p:nvPr>
        </p:nvSpPr>
        <p:spPr>
          <a:noFill/>
          <a:ln/>
        </p:spPr>
        <p:txBody>
          <a:bodyPr/>
          <a:lstStyle/>
          <a:p>
            <a:endParaRPr lang="en-US" b="1">
              <a:solidFill>
                <a:srgbClr val="FF3300"/>
              </a:solidFill>
              <a:latin typeface="Trebuchet M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4991 w 1638887"/>
              <a:gd name="T1" fmla="*/ 807496 h 1638887"/>
              <a:gd name="T2" fmla="*/ 807496 w 1638887"/>
              <a:gd name="T3" fmla="*/ 1614991 h 1638887"/>
              <a:gd name="T4" fmla="*/ 0 w 1638887"/>
              <a:gd name="T5" fmla="*/ 807496 h 1638887"/>
              <a:gd name="T6" fmla="*/ 807496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32" name="Rectangle 8"/>
          <p:cNvSpPr>
            <a:spLocks noGrp="1"/>
          </p:cNvSpPr>
          <p:nvPr>
            <p:ph type="title"/>
          </p:nvPr>
        </p:nvSpPr>
        <p:spPr bwMode="auto">
          <a:xfrm>
            <a:off x="1435100" y="274638"/>
            <a:ext cx="7499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9"/>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Rectangle 10"/>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Rectangle 11"/>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Rectangle 12"/>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r>
              <a:rPr lang="en-US"/>
              <a:t>‹#›</a:t>
            </a:r>
          </a:p>
        </p:txBody>
      </p:sp>
      <p:sp>
        <p:nvSpPr>
          <p:cNvPr id="15" name="Rectangle 13"/>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4991 w 1638887"/>
              <a:gd name="T1" fmla="*/ 807496 h 1638887"/>
              <a:gd name="T2" fmla="*/ 807496 w 1638887"/>
              <a:gd name="T3" fmla="*/ 1614991 h 1638887"/>
              <a:gd name="T4" fmla="*/ 0 w 1638887"/>
              <a:gd name="T5" fmla="*/ 807496 h 1638887"/>
              <a:gd name="T6" fmla="*/ 807496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Oval 12"/>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061" name="Rectangle 13"/>
          <p:cNvSpPr>
            <a:spLocks noGrp="1"/>
          </p:cNvSpPr>
          <p:nvPr>
            <p:ph type="title"/>
          </p:nvPr>
        </p:nvSpPr>
        <p:spPr bwMode="auto">
          <a:xfrm>
            <a:off x="1435100" y="274638"/>
            <a:ext cx="7499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2" name="Rectangle 14"/>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15"/>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7" name="Rectangle 16"/>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8" name="Rectangle 17"/>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4991 w 1638887"/>
              <a:gd name="T1" fmla="*/ 807496 h 1638887"/>
              <a:gd name="T2" fmla="*/ 807496 w 1638887"/>
              <a:gd name="T3" fmla="*/ 1614991 h 1638887"/>
              <a:gd name="T4" fmla="*/ 0 w 1638887"/>
              <a:gd name="T5" fmla="*/ 807496 h 1638887"/>
              <a:gd name="T6" fmla="*/ 807496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Rectangle 9"/>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0"/>
          <p:cNvSpPr>
            <a:spLocks noChangeArrowheads="1"/>
          </p:cNvSpPr>
          <p:nvPr/>
        </p:nvSpPr>
        <p:spPr bwMode="invGray">
          <a:xfrm>
            <a:off x="2286000" y="0"/>
            <a:ext cx="76200"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7" name="Oval 14"/>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3087" name="Rectangle 15"/>
          <p:cNvSpPr>
            <a:spLocks noGrp="1"/>
          </p:cNvSpPr>
          <p:nvPr>
            <p:ph type="title"/>
          </p:nvPr>
        </p:nvSpPr>
        <p:spPr bwMode="auto">
          <a:xfrm>
            <a:off x="1435100" y="274638"/>
            <a:ext cx="7499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8" name="Rectangle 16"/>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7"/>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9" name="Rectangle 18"/>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20" name="Rectangle 19"/>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4991 w 1638887"/>
              <a:gd name="T1" fmla="*/ 807496 h 1638887"/>
              <a:gd name="T2" fmla="*/ 807496 w 1638887"/>
              <a:gd name="T3" fmla="*/ 1614991 h 1638887"/>
              <a:gd name="T4" fmla="*/ 0 w 1638887"/>
              <a:gd name="T5" fmla="*/ 807496 h 1638887"/>
              <a:gd name="T6" fmla="*/ 807496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Rectangle 9"/>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0"/>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4107" name="Rectangle 11"/>
          <p:cNvSpPr>
            <a:spLocks noGrp="1"/>
          </p:cNvSpPr>
          <p:nvPr>
            <p:ph type="title"/>
          </p:nvPr>
        </p:nvSpPr>
        <p:spPr bwMode="auto">
          <a:xfrm>
            <a:off x="1435100" y="274638"/>
            <a:ext cx="7499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8" name="Rectangle 12"/>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1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7" name="Rectangle 14"/>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8" name="Rectangle 15"/>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4991 w 1638887"/>
              <a:gd name="T1" fmla="*/ 807496 h 1638887"/>
              <a:gd name="T2" fmla="*/ 807496 w 1638887"/>
              <a:gd name="T3" fmla="*/ 1614991 h 1638887"/>
              <a:gd name="T4" fmla="*/ 0 w 1638887"/>
              <a:gd name="T5" fmla="*/ 807496 h 1638887"/>
              <a:gd name="T6" fmla="*/ 807496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fontAlgn="base">
              <a:lnSpc>
                <a:spcPts val="3000"/>
              </a:lnSpc>
              <a:spcBef>
                <a:spcPts val="600"/>
              </a:spcBef>
              <a:spcAft>
                <a:spcPct val="0"/>
              </a:spcAft>
              <a:defRPr/>
            </a:pPr>
            <a:endParaRPr lang="en-US" sz="3200">
              <a:latin typeface="Gill Sans MT" pitchFamily="34" charset="0"/>
            </a:endParaRPr>
          </a:p>
        </p:txBody>
      </p:sp>
      <p:sp>
        <p:nvSpPr>
          <p:cNvPr id="14" name="AutoShape 12"/>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6" name="AutoShape 13"/>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7DEC9">
                <a:alpha val="20000"/>
              </a:srgbClr>
            </a:outerShdw>
          </a:effectLst>
        </p:spPr>
        <p:txBody>
          <a:bodyPr/>
          <a:lstStyle>
            <a:extLst/>
          </a:lstStyle>
          <a:p>
            <a:pPr algn="ctr">
              <a:defRPr/>
            </a:pPr>
            <a:endParaRPr lang="en-US" dirty="0">
              <a:solidFill>
                <a:schemeClr val="lt1"/>
              </a:solidFill>
            </a:endParaRPr>
          </a:p>
        </p:txBody>
      </p:sp>
      <p:sp>
        <p:nvSpPr>
          <p:cNvPr id="5134" name="Rectangle 14"/>
          <p:cNvSpPr>
            <a:spLocks noGrp="1"/>
          </p:cNvSpPr>
          <p:nvPr>
            <p:ph type="title"/>
          </p:nvPr>
        </p:nvSpPr>
        <p:spPr bwMode="auto">
          <a:xfrm>
            <a:off x="1435100" y="274638"/>
            <a:ext cx="7499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5" name="Rectangle 15"/>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6"/>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8" name="Rectangle 17"/>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9" name="Rectangle 18"/>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4991 w 1638887"/>
              <a:gd name="T1" fmla="*/ 807496 h 1638887"/>
              <a:gd name="T2" fmla="*/ 807496 w 1638887"/>
              <a:gd name="T3" fmla="*/ 1614991 h 1638887"/>
              <a:gd name="T4" fmla="*/ 0 w 1638887"/>
              <a:gd name="T5" fmla="*/ 807496 h 1638887"/>
              <a:gd name="T6" fmla="*/ 807496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6153" name="Rectangle 9"/>
          <p:cNvSpPr>
            <a:spLocks noGrp="1"/>
          </p:cNvSpPr>
          <p:nvPr>
            <p:ph type="title"/>
          </p:nvPr>
        </p:nvSpPr>
        <p:spPr bwMode="auto">
          <a:xfrm>
            <a:off x="1435100" y="274638"/>
            <a:ext cx="7499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4" name="Rectangle 10"/>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hyperlink" Target="http://11e1.gdpkeyboarding.com/Word_Files/Developing_Proofreading_Skills.pdf" TargetMode="External"/><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hyperlink" Target="http://11e2.gdpkeyboarding.com/" TargetMode="External"/><Relationship Id="rId2" Type="http://schemas.openxmlformats.org/officeDocument/2006/relationships/notesSlide" Target="../notesSlides/notesSlide32.xml"/><Relationship Id="rId1" Type="http://schemas.openxmlformats.org/officeDocument/2006/relationships/slideLayout" Target="../slideLayouts/slideLayout62.xml"/><Relationship Id="rId5" Type="http://schemas.openxmlformats.org/officeDocument/2006/relationships/image" Target="../media/image29.png"/><Relationship Id="rId4" Type="http://schemas.openxmlformats.org/officeDocument/2006/relationships/hyperlink" Target="http://11e2.gdpkeyboarding.com/Proofreading_Checks.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hyperlink" Target="http://11e1.gdpkeyboarding.com/Tests.htm" TargetMode="External"/><Relationship Id="rId2" Type="http://schemas.openxmlformats.org/officeDocument/2006/relationships/notesSlide" Target="../notesSlides/notesSlide35.xml"/><Relationship Id="rId1" Type="http://schemas.openxmlformats.org/officeDocument/2006/relationships/slideLayout" Target="../slideLayouts/slideLayout62.xml"/><Relationship Id="rId4" Type="http://schemas.openxmlformats.org/officeDocument/2006/relationships/hyperlink" Target="http://11e1.gdpkeyboarding.com/Proofreading_Checks.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hyperlink" Target="http://www.apple.com/support/bootcamp/" TargetMode="External"/><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62.xml"/><Relationship Id="rId5" Type="http://schemas.openxmlformats.org/officeDocument/2006/relationships/image" Target="../media/image43.png"/><Relationship Id="rId4" Type="http://schemas.openxmlformats.org/officeDocument/2006/relationships/image" Target="../media/image42.wmf"/></Relationships>
</file>

<file path=ppt/slides/_rels/slide5.xml.rels><?xml version="1.0" encoding="UTF-8" standalone="yes"?>
<Relationships xmlns="http://schemas.openxmlformats.org/package/2006/relationships"><Relationship Id="rId3" Type="http://schemas.openxmlformats.org/officeDocument/2006/relationships/hyperlink" Target="http://gdpkeyboarding.com/Word_Files/Getting_Ready_for_GDP_11e_Internet_Explorer.pdf" TargetMode="External"/><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hyperlink" Target="http://gdpkeyboarding.com/Word_Files/Getting_Ready_for_GDP_11e_Internet_Explorer.pdf" TargetMode="External"/><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idx="4294967295"/>
          </p:nvPr>
        </p:nvSpPr>
        <p:spPr>
          <a:xfrm>
            <a:off x="3625850" y="349250"/>
            <a:ext cx="4954588" cy="15113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Orientation </a:t>
            </a:r>
            <a:br>
              <a:rPr lang="en-US" dirty="0">
                <a:solidFill>
                  <a:schemeClr val="tx2">
                    <a:satMod val="130000"/>
                  </a:schemeClr>
                </a:solidFill>
                <a:effectLst>
                  <a:outerShdw blurRad="50000" dist="30000" dir="5400000" algn="tl" rotWithShape="0">
                    <a:srgbClr val="000000">
                      <a:alpha val="30000"/>
                    </a:srgbClr>
                  </a:outerShdw>
                </a:effectLst>
                <a:latin typeface="+mj-lt"/>
              </a:rPr>
            </a:br>
            <a:r>
              <a:rPr lang="en-US" dirty="0">
                <a:solidFill>
                  <a:schemeClr val="tx2">
                    <a:satMod val="130000"/>
                  </a:schemeClr>
                </a:solidFill>
                <a:effectLst>
                  <a:outerShdw blurRad="50000" dist="30000" dir="5400000" algn="tl" rotWithShape="0">
                    <a:srgbClr val="000000">
                      <a:alpha val="30000"/>
                    </a:srgbClr>
                  </a:outerShdw>
                </a:effectLst>
                <a:latin typeface="+mj-lt"/>
              </a:rPr>
              <a:t>to Word Processing, Keyboarding 2</a:t>
            </a:r>
          </a:p>
        </p:txBody>
      </p:sp>
      <p:sp>
        <p:nvSpPr>
          <p:cNvPr id="13316" name="Text Box 3"/>
          <p:cNvSpPr txBox="1">
            <a:spLocks noChangeArrowheads="1"/>
          </p:cNvSpPr>
          <p:nvPr/>
        </p:nvSpPr>
        <p:spPr bwMode="auto">
          <a:xfrm>
            <a:off x="4737100" y="3267075"/>
            <a:ext cx="3789363" cy="1200150"/>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2400" dirty="0">
                <a:solidFill>
                  <a:schemeClr val="bg2">
                    <a:lumMod val="25000"/>
                  </a:schemeClr>
                </a:solidFill>
                <a:latin typeface="Arial Narrow" pitchFamily="34" charset="0"/>
              </a:rPr>
              <a:t>Arlene Zimmerly, Coauthor </a:t>
            </a:r>
            <a:r>
              <a:rPr lang="en-US" sz="2400" i="1" dirty="0">
                <a:solidFill>
                  <a:schemeClr val="bg2">
                    <a:lumMod val="25000"/>
                  </a:schemeClr>
                </a:solidFill>
                <a:latin typeface="Arial Narrow" pitchFamily="34" charset="0"/>
              </a:rPr>
              <a:t>Gregg College Keyboarding &amp; Document Processing, </a:t>
            </a:r>
            <a:r>
              <a:rPr lang="en-US" sz="2400" dirty="0">
                <a:solidFill>
                  <a:schemeClr val="bg2">
                    <a:lumMod val="25000"/>
                  </a:schemeClr>
                </a:solidFill>
                <a:latin typeface="Arial Narrow" pitchFamily="34" charset="0"/>
              </a:rPr>
              <a:t>11e</a:t>
            </a:r>
          </a:p>
        </p:txBody>
      </p:sp>
      <p:pic>
        <p:nvPicPr>
          <p:cNvPr id="7172" name="Picture 16" descr="Stock Image"/>
          <p:cNvPicPr>
            <a:picLocks noChangeAspect="1" noChangeArrowheads="1"/>
          </p:cNvPicPr>
          <p:nvPr/>
        </p:nvPicPr>
        <p:blipFill>
          <a:blip r:embed="rId3" cstate="print"/>
          <a:srcRect/>
          <a:stretch>
            <a:fillRect/>
          </a:stretch>
        </p:blipFill>
        <p:spPr bwMode="auto">
          <a:xfrm>
            <a:off x="1965325" y="2381250"/>
            <a:ext cx="2490788" cy="2987675"/>
          </a:xfrm>
          <a:prstGeom prst="rect">
            <a:avLst/>
          </a:prstGeom>
          <a:noFill/>
          <a:ln w="9525">
            <a:solidFill>
              <a:schemeClr val="tx1"/>
            </a:solidFill>
            <a:miter lim="800000"/>
            <a:headEnd/>
            <a:tailEnd/>
          </a:ln>
        </p:spPr>
      </p:pic>
      <p:sp>
        <p:nvSpPr>
          <p:cNvPr id="7173" name="Text Box 5"/>
          <p:cNvSpPr txBox="1">
            <a:spLocks noChangeArrowheads="1"/>
          </p:cNvSpPr>
          <p:nvPr/>
        </p:nvSpPr>
        <p:spPr bwMode="auto">
          <a:xfrm>
            <a:off x="1668463" y="5816600"/>
            <a:ext cx="7104062" cy="523875"/>
          </a:xfrm>
          <a:prstGeom prst="rect">
            <a:avLst/>
          </a:prstGeom>
          <a:noFill/>
          <a:ln w="9525">
            <a:noFill/>
            <a:miter lim="800000"/>
            <a:headEnd/>
            <a:tailEnd/>
          </a:ln>
        </p:spPr>
        <p:txBody>
          <a:bodyPr>
            <a:spAutoFit/>
          </a:bodyPr>
          <a:lstStyle/>
          <a:p>
            <a:pPr fontAlgn="base">
              <a:spcBef>
                <a:spcPct val="50000"/>
              </a:spcBef>
              <a:spcAft>
                <a:spcPct val="0"/>
              </a:spcAft>
            </a:pPr>
            <a:r>
              <a:rPr lang="en-US" sz="1400" b="1">
                <a:solidFill>
                  <a:srgbClr val="002060"/>
                </a:solidFill>
                <a:latin typeface="Arial" charset="0"/>
                <a:ea typeface="Verdana" pitchFamily="34" charset="0"/>
                <a:cs typeface="Arial" charset="0"/>
              </a:rPr>
              <a:t>Note:</a:t>
            </a:r>
            <a:r>
              <a:rPr lang="en-US" sz="1400">
                <a:latin typeface="Tahoma" pitchFamily="34" charset="0"/>
              </a:rPr>
              <a:t> This presentation was created for use by instructors or students to serve as a possible model in a keyboarding course. Your specific course requirements may vary. </a:t>
            </a:r>
          </a:p>
        </p:txBody>
      </p:sp>
      <p:pic>
        <p:nvPicPr>
          <p:cNvPr id="7174" name="Picture 8"/>
          <p:cNvPicPr>
            <a:picLocks noChangeAspect="1" noChangeArrowheads="1"/>
          </p:cNvPicPr>
          <p:nvPr/>
        </p:nvPicPr>
        <p:blipFill>
          <a:blip r:embed="rId4" cstate="print"/>
          <a:srcRect/>
          <a:stretch>
            <a:fillRect/>
          </a:stretch>
        </p:blipFill>
        <p:spPr bwMode="auto">
          <a:xfrm>
            <a:off x="2584450" y="555625"/>
            <a:ext cx="914400" cy="9620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73152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28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11267" name="Rectangle 3" descr="Rectangle: Click to edit Master text styles&#10;Second level&#10;Third level&#10;Fourth level&#10;Fifth level"/>
          <p:cNvSpPr>
            <a:spLocks noGrp="1" noChangeArrowheads="1"/>
          </p:cNvSpPr>
          <p:nvPr>
            <p:ph type="body" idx="4294967295"/>
          </p:nvPr>
        </p:nvSpPr>
        <p:spPr>
          <a:xfrm>
            <a:off x="1296988" y="1216025"/>
            <a:ext cx="7453312" cy="3313113"/>
          </a:xfrm>
        </p:spPr>
        <p:txBody>
          <a:bodyPr/>
          <a:lstStyle/>
          <a:p>
            <a:pPr eaLnBrk="1" hangingPunct="1">
              <a:lnSpc>
                <a:spcPct val="90000"/>
              </a:lnSpc>
              <a:buFont typeface="Wingdings" pitchFamily="2" charset="2"/>
              <a:buChar char="§"/>
              <a:defRPr/>
            </a:pPr>
            <a:r>
              <a:rPr lang="en-US" sz="2400" dirty="0">
                <a:latin typeface="Arial "/>
              </a:rPr>
              <a:t>Read the introductory paragraphs, and click </a:t>
            </a:r>
            <a:r>
              <a:rPr lang="en-US" sz="2400" b="1" dirty="0">
                <a:latin typeface="Arial "/>
              </a:rPr>
              <a:t>Start Work</a:t>
            </a:r>
            <a:r>
              <a:rPr lang="en-US" sz="24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Internet Explorer</a:t>
            </a:r>
            <a:r>
              <a:rPr lang="en-US" sz="2000" dirty="0">
                <a:latin typeface="Arial "/>
              </a:rPr>
              <a:t>, click </a:t>
            </a:r>
            <a:r>
              <a:rPr lang="en-US" sz="2000" b="1" dirty="0">
                <a:latin typeface="Arial "/>
              </a:rPr>
              <a:t>Save</a:t>
            </a:r>
            <a:r>
              <a:rPr lang="en-US" sz="2000" dirty="0">
                <a:latin typeface="Arial "/>
              </a:rPr>
              <a:t>; browse to the </a:t>
            </a:r>
            <a:r>
              <a:rPr lang="en-US" sz="2000" b="1" dirty="0">
                <a:latin typeface="Arial "/>
              </a:rPr>
              <a:t>GDPFILES</a:t>
            </a:r>
            <a:r>
              <a:rPr lang="en-US" sz="2000" dirty="0">
                <a:latin typeface="Arial "/>
              </a:rPr>
              <a:t> directory, and click </a:t>
            </a:r>
            <a:r>
              <a:rPr lang="en-US" sz="2000" b="1" dirty="0">
                <a:latin typeface="Arial "/>
              </a:rPr>
              <a:t>Save</a:t>
            </a:r>
            <a:r>
              <a:rPr lang="en-US" sz="2000" dirty="0">
                <a:latin typeface="Arial "/>
              </a:rPr>
              <a:t>; when the download is complete, click </a:t>
            </a:r>
            <a:r>
              <a:rPr lang="en-US" sz="2000" b="1" dirty="0">
                <a:latin typeface="Arial "/>
              </a:rPr>
              <a:t>Open</a:t>
            </a:r>
            <a:r>
              <a:rPr lang="en-US" sz="20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Firefox</a:t>
            </a:r>
            <a:r>
              <a:rPr lang="en-US" sz="2000" dirty="0">
                <a:latin typeface="Arial "/>
              </a:rPr>
              <a:t>, click </a:t>
            </a:r>
            <a:r>
              <a:rPr lang="en-US" sz="2000" b="1" dirty="0">
                <a:latin typeface="Arial "/>
              </a:rPr>
              <a:t>Save</a:t>
            </a:r>
            <a:r>
              <a:rPr lang="en-US" sz="2000" dirty="0">
                <a:latin typeface="Arial "/>
              </a:rPr>
              <a:t> </a:t>
            </a:r>
            <a:r>
              <a:rPr lang="en-US" sz="2000" b="1" dirty="0">
                <a:latin typeface="Arial "/>
              </a:rPr>
              <a:t>File</a:t>
            </a:r>
            <a:r>
              <a:rPr lang="en-US" sz="2000" dirty="0">
                <a:latin typeface="Arial "/>
              </a:rPr>
              <a:t>, </a:t>
            </a:r>
            <a:r>
              <a:rPr lang="en-US" sz="2000" b="1" dirty="0">
                <a:latin typeface="Arial "/>
              </a:rPr>
              <a:t>OK</a:t>
            </a:r>
            <a:r>
              <a:rPr lang="en-US" sz="2000" dirty="0">
                <a:latin typeface="Arial "/>
              </a:rPr>
              <a:t>; double-click the file name in the </a:t>
            </a:r>
            <a:r>
              <a:rPr lang="en-US" sz="2000" b="1" dirty="0">
                <a:latin typeface="Arial "/>
              </a:rPr>
              <a:t>Downloads</a:t>
            </a:r>
            <a:r>
              <a:rPr lang="en-US" sz="2000" dirty="0">
                <a:latin typeface="Arial "/>
              </a:rPr>
              <a:t> list to open it.</a:t>
            </a:r>
          </a:p>
          <a:p>
            <a:pPr eaLnBrk="1" hangingPunct="1">
              <a:lnSpc>
                <a:spcPct val="90000"/>
              </a:lnSpc>
              <a:buFont typeface="Wingdings" pitchFamily="2" charset="2"/>
              <a:buChar char="§"/>
              <a:defRPr/>
            </a:pPr>
            <a:r>
              <a:rPr lang="en-US" sz="2400" dirty="0">
                <a:latin typeface="Arial "/>
              </a:rPr>
              <a:t>You are now ready to follow the steps in the Practice exercise, page 4; for now, just review the basic parts of the Word window.</a:t>
            </a:r>
          </a:p>
        </p:txBody>
      </p:sp>
      <p:pic>
        <p:nvPicPr>
          <p:cNvPr id="16388" name="Picture 2"/>
          <p:cNvPicPr>
            <a:picLocks noChangeAspect="1" noChangeArrowheads="1"/>
          </p:cNvPicPr>
          <p:nvPr/>
        </p:nvPicPr>
        <p:blipFill>
          <a:blip r:embed="rId3" cstate="print"/>
          <a:srcRect/>
          <a:stretch>
            <a:fillRect/>
          </a:stretch>
        </p:blipFill>
        <p:spPr bwMode="auto">
          <a:xfrm>
            <a:off x="1503363" y="4724400"/>
            <a:ext cx="7319962" cy="1570038"/>
          </a:xfrm>
          <a:prstGeom prst="rect">
            <a:avLst/>
          </a:prstGeom>
          <a:noFill/>
          <a:ln w="9525">
            <a:solidFill>
              <a:schemeClr val="tx1"/>
            </a:solidFill>
            <a:miter lim="800000"/>
            <a:headEnd/>
            <a:tailEnd/>
          </a:ln>
        </p:spPr>
      </p:pic>
      <p:sp>
        <p:nvSpPr>
          <p:cNvPr id="7" name="Text Box 5"/>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10</a:t>
            </a:r>
            <a:endParaRPr lang="en-US"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3"/>
          <p:cNvPicPr>
            <a:picLocks noChangeAspect="1" noChangeArrowheads="1"/>
          </p:cNvPicPr>
          <p:nvPr/>
        </p:nvPicPr>
        <p:blipFill>
          <a:blip r:embed="rId3" cstate="print"/>
          <a:srcRect/>
          <a:stretch>
            <a:fillRect/>
          </a:stretch>
        </p:blipFill>
        <p:spPr bwMode="auto">
          <a:xfrm>
            <a:off x="276225" y="1177925"/>
            <a:ext cx="8643938" cy="5170488"/>
          </a:xfrm>
          <a:prstGeom prst="rect">
            <a:avLst/>
          </a:prstGeom>
          <a:noFill/>
          <a:ln w="9525">
            <a:solidFill>
              <a:schemeClr val="tx1"/>
            </a:solidFill>
            <a:miter lim="800000"/>
            <a:headEnd/>
            <a:tailEnd/>
          </a:ln>
        </p:spPr>
      </p:pic>
      <p:sp>
        <p:nvSpPr>
          <p:cNvPr id="6" name="Rectangle 3"/>
          <p:cNvSpPr>
            <a:spLocks noGrp="1"/>
          </p:cNvSpPr>
          <p:nvPr>
            <p:ph type="title" idx="4294967295"/>
          </p:nvPr>
        </p:nvSpPr>
        <p:spPr>
          <a:xfrm>
            <a:off x="1308100" y="0"/>
            <a:ext cx="73152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28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7" name="Text Box 24"/>
          <p:cNvSpPr txBox="1">
            <a:spLocks noChangeArrowheads="1"/>
          </p:cNvSpPr>
          <p:nvPr/>
        </p:nvSpPr>
        <p:spPr bwMode="auto">
          <a:xfrm>
            <a:off x="151293" y="1059012"/>
            <a:ext cx="1411693" cy="3693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1"/>
                </a:solidFill>
              </a:rPr>
              <a:t>Word 2007</a:t>
            </a:r>
          </a:p>
        </p:txBody>
      </p:sp>
      <p:sp>
        <p:nvSpPr>
          <p:cNvPr id="5" name="Text Box 7"/>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11</a:t>
            </a:r>
            <a:endParaRPr lang="en-US"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73152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28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pic>
        <p:nvPicPr>
          <p:cNvPr id="18435" name="Picture 2"/>
          <p:cNvPicPr>
            <a:picLocks noChangeAspect="1" noChangeArrowheads="1"/>
          </p:cNvPicPr>
          <p:nvPr/>
        </p:nvPicPr>
        <p:blipFill>
          <a:blip r:embed="rId3" cstate="print"/>
          <a:srcRect/>
          <a:stretch>
            <a:fillRect/>
          </a:stretch>
        </p:blipFill>
        <p:spPr bwMode="auto">
          <a:xfrm>
            <a:off x="403225" y="1304925"/>
            <a:ext cx="8548688" cy="5021263"/>
          </a:xfrm>
          <a:prstGeom prst="rect">
            <a:avLst/>
          </a:prstGeom>
          <a:noFill/>
          <a:ln w="9525">
            <a:solidFill>
              <a:schemeClr val="tx1"/>
            </a:solidFill>
            <a:miter lim="800000"/>
            <a:headEnd/>
            <a:tailEnd/>
          </a:ln>
        </p:spPr>
      </p:pic>
      <p:sp>
        <p:nvSpPr>
          <p:cNvPr id="9" name="Text Box 6"/>
          <p:cNvSpPr txBox="1">
            <a:spLocks noChangeArrowheads="1"/>
          </p:cNvSpPr>
          <p:nvPr/>
        </p:nvSpPr>
        <p:spPr bwMode="auto">
          <a:xfrm>
            <a:off x="74431" y="1077424"/>
            <a:ext cx="1403495" cy="36933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b="1" dirty="0">
                <a:solidFill>
                  <a:schemeClr val="bg1"/>
                </a:solidFill>
              </a:rPr>
              <a:t>Word 2010</a:t>
            </a:r>
          </a:p>
        </p:txBody>
      </p:sp>
      <p:sp>
        <p:nvSpPr>
          <p:cNvPr id="5" name="Text Box 7"/>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12</a:t>
            </a:r>
            <a:endParaRPr lang="en-US"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28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11267" name="Rectangle 3" descr="Rectangle: Click to edit Master text styles&#10;Second level&#10;Third level&#10;Fourth level&#10;Fifth level"/>
          <p:cNvSpPr>
            <a:spLocks noGrp="1" noChangeArrowheads="1"/>
          </p:cNvSpPr>
          <p:nvPr>
            <p:ph type="body" idx="4294967295"/>
          </p:nvPr>
        </p:nvSpPr>
        <p:spPr>
          <a:xfrm>
            <a:off x="1255713" y="3051175"/>
            <a:ext cx="7453312" cy="2722563"/>
          </a:xfrm>
        </p:spPr>
        <p:txBody>
          <a:bodyPr/>
          <a:lstStyle/>
          <a:p>
            <a:pPr eaLnBrk="1" hangingPunct="1">
              <a:lnSpc>
                <a:spcPct val="90000"/>
              </a:lnSpc>
              <a:buFont typeface="Wingdings" pitchFamily="2" charset="2"/>
              <a:buChar char="§"/>
              <a:defRPr/>
            </a:pPr>
            <a:r>
              <a:rPr lang="en-US" sz="2400" dirty="0">
                <a:latin typeface="Arial "/>
              </a:rPr>
              <a:t>In Word, press </a:t>
            </a:r>
            <a:r>
              <a:rPr lang="en-US" sz="2400" b="1" cap="small" dirty="0">
                <a:latin typeface="Arial "/>
              </a:rPr>
              <a:t>Ctrl</a:t>
            </a:r>
            <a:r>
              <a:rPr lang="en-US" sz="2400" b="1" dirty="0">
                <a:latin typeface="Arial "/>
              </a:rPr>
              <a:t> + O</a:t>
            </a:r>
            <a:r>
              <a:rPr lang="en-US" sz="2400" dirty="0">
                <a:latin typeface="Arial "/>
              </a:rPr>
              <a:t>.</a:t>
            </a:r>
          </a:p>
          <a:p>
            <a:pPr eaLnBrk="1" hangingPunct="1">
              <a:lnSpc>
                <a:spcPct val="90000"/>
              </a:lnSpc>
              <a:buFont typeface="Wingdings" pitchFamily="2" charset="2"/>
              <a:buChar char="§"/>
              <a:defRPr/>
            </a:pPr>
            <a:r>
              <a:rPr lang="en-US" sz="2400" dirty="0">
                <a:latin typeface="Arial "/>
              </a:rPr>
              <a:t>From the </a:t>
            </a:r>
            <a:r>
              <a:rPr lang="en-US" sz="2400" b="1" dirty="0">
                <a:latin typeface="Arial "/>
              </a:rPr>
              <a:t>Open</a:t>
            </a:r>
            <a:r>
              <a:rPr lang="en-US" sz="2400" dirty="0">
                <a:latin typeface="Arial "/>
              </a:rPr>
              <a:t> dialog box, browse to the file.</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Internet Explorer</a:t>
            </a:r>
            <a:r>
              <a:rPr lang="en-US" sz="2000" dirty="0">
                <a:latin typeface="Arial "/>
              </a:rPr>
              <a:t>, browse to the </a:t>
            </a:r>
            <a:r>
              <a:rPr lang="en-US" sz="2000" b="1" dirty="0">
                <a:latin typeface="Arial "/>
              </a:rPr>
              <a:t>GDPFILES</a:t>
            </a:r>
            <a:r>
              <a:rPr lang="en-US" sz="2000" dirty="0">
                <a:latin typeface="Arial "/>
              </a:rPr>
              <a:t> directory, and double-click </a:t>
            </a:r>
            <a:r>
              <a:rPr lang="en-US" sz="2000" i="1" dirty="0">
                <a:latin typeface="Arial "/>
              </a:rPr>
              <a:t>practice-21</a:t>
            </a:r>
            <a:r>
              <a:rPr lang="en-US" sz="20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Firefox</a:t>
            </a:r>
            <a:r>
              <a:rPr lang="en-US" sz="2000" dirty="0">
                <a:latin typeface="Arial "/>
              </a:rPr>
              <a:t>, double-click </a:t>
            </a:r>
            <a:r>
              <a:rPr lang="en-US" sz="2000" i="1" dirty="0">
                <a:latin typeface="Arial "/>
              </a:rPr>
              <a:t>practice-21 </a:t>
            </a:r>
            <a:r>
              <a:rPr lang="en-US" sz="2000" dirty="0">
                <a:latin typeface="Arial "/>
              </a:rPr>
              <a:t>in the </a:t>
            </a:r>
            <a:r>
              <a:rPr lang="en-US" sz="2000" b="1" dirty="0">
                <a:latin typeface="Arial "/>
              </a:rPr>
              <a:t>Downloads</a:t>
            </a:r>
            <a:r>
              <a:rPr lang="en-US" sz="2000" dirty="0">
                <a:latin typeface="Arial "/>
              </a:rPr>
              <a:t> list to open it. If you closed that list, browse to the </a:t>
            </a:r>
            <a:r>
              <a:rPr lang="en-US" sz="2000" b="1" dirty="0">
                <a:latin typeface="Arial "/>
              </a:rPr>
              <a:t>Downloads</a:t>
            </a:r>
            <a:r>
              <a:rPr lang="en-US" sz="2000" dirty="0">
                <a:latin typeface="Arial "/>
              </a:rPr>
              <a:t> folder on your computer (or wherever Firefox saved it).</a:t>
            </a:r>
          </a:p>
        </p:txBody>
      </p:sp>
      <p:sp>
        <p:nvSpPr>
          <p:cNvPr id="19460" name="Text Box 4"/>
          <p:cNvSpPr txBox="1">
            <a:spLocks noChangeArrowheads="1"/>
          </p:cNvSpPr>
          <p:nvPr/>
        </p:nvSpPr>
        <p:spPr bwMode="auto">
          <a:xfrm>
            <a:off x="1362075" y="1206500"/>
            <a:ext cx="7620000" cy="1570038"/>
          </a:xfrm>
          <a:prstGeom prst="rect">
            <a:avLst/>
          </a:prstGeom>
          <a:noFill/>
          <a:ln w="9525">
            <a:noFill/>
            <a:miter lim="800000"/>
            <a:headEnd/>
            <a:tailEnd/>
          </a:ln>
        </p:spPr>
        <p:txBody>
          <a:bodyPr>
            <a:spAutoFit/>
          </a:bodyPr>
          <a:lstStyle/>
          <a:p>
            <a:pPr fontAlgn="base">
              <a:spcBef>
                <a:spcPct val="0"/>
              </a:spcBef>
              <a:spcAft>
                <a:spcPct val="0"/>
              </a:spcAft>
            </a:pPr>
            <a:r>
              <a:rPr lang="en-US" sz="2400">
                <a:latin typeface="Arial "/>
              </a:rPr>
              <a:t>Move to page 10, read the “File—Open” section; then move to the Practice exercise, step 1, page 11, to practice manually opening </a:t>
            </a:r>
            <a:r>
              <a:rPr lang="en-US" sz="2400" i="1">
                <a:latin typeface="Arial "/>
              </a:rPr>
              <a:t>practice-21</a:t>
            </a:r>
            <a:r>
              <a:rPr lang="en-US" sz="2400">
                <a:latin typeface="Arial "/>
              </a:rPr>
              <a:t>, the resource file you downloaded earlier.</a:t>
            </a:r>
          </a:p>
        </p:txBody>
      </p:sp>
      <p:sp>
        <p:nvSpPr>
          <p:cNvPr id="5" name="Text Box 5"/>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13</a:t>
            </a:r>
            <a:endParaRPr lang="en-US" dirty="0">
              <a:solidFill>
                <a:schemeClr val="bg1">
                  <a:lumMod val="6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85875"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Return to GDP</a:t>
            </a:r>
          </a:p>
        </p:txBody>
      </p:sp>
      <p:sp>
        <p:nvSpPr>
          <p:cNvPr id="20483" name="Rectangle 3" descr="Rectangle: Click to edit Master text styles&#10;Second level&#10;Third level&#10;Fourth level&#10;Fifth level"/>
          <p:cNvSpPr>
            <a:spLocks noGrp="1" noChangeArrowheads="1"/>
          </p:cNvSpPr>
          <p:nvPr>
            <p:ph type="body" idx="4294967295"/>
          </p:nvPr>
        </p:nvSpPr>
        <p:spPr>
          <a:xfrm>
            <a:off x="1265238" y="2935288"/>
            <a:ext cx="7453312" cy="3646487"/>
          </a:xfrm>
        </p:spPr>
        <p:txBody>
          <a:bodyPr/>
          <a:lstStyle/>
          <a:p>
            <a:pPr eaLnBrk="1" hangingPunct="1">
              <a:lnSpc>
                <a:spcPct val="90000"/>
              </a:lnSpc>
              <a:buFont typeface="Wingdings" pitchFamily="2" charset="2"/>
              <a:buChar char="§"/>
            </a:pPr>
            <a:r>
              <a:rPr lang="en-US" sz="2000">
                <a:latin typeface="Arial "/>
              </a:rPr>
              <a:t>Click the </a:t>
            </a:r>
            <a:r>
              <a:rPr lang="en-US" sz="2000" b="1">
                <a:latin typeface="Arial "/>
              </a:rPr>
              <a:t>Close</a:t>
            </a:r>
            <a:r>
              <a:rPr lang="en-US" sz="2000">
                <a:latin typeface="Arial "/>
              </a:rPr>
              <a:t> button (</a:t>
            </a:r>
            <a:r>
              <a:rPr lang="en-US" sz="2000" b="1">
                <a:latin typeface="Arial "/>
              </a:rPr>
              <a:t>X</a:t>
            </a:r>
            <a:r>
              <a:rPr lang="en-US" sz="2000">
                <a:latin typeface="Arial "/>
              </a:rPr>
              <a:t>) to close both Word files without saving any changes.</a:t>
            </a:r>
          </a:p>
          <a:p>
            <a:pPr eaLnBrk="1" hangingPunct="1">
              <a:lnSpc>
                <a:spcPct val="90000"/>
              </a:lnSpc>
              <a:buFont typeface="Wingdings" pitchFamily="2" charset="2"/>
              <a:buChar char="§"/>
            </a:pPr>
            <a:r>
              <a:rPr lang="en-US" sz="2000">
                <a:latin typeface="Arial "/>
              </a:rPr>
              <a:t>Resume GDP activities; the </a:t>
            </a:r>
            <a:r>
              <a:rPr lang="en-US" sz="2000" b="1">
                <a:latin typeface="Arial "/>
              </a:rPr>
              <a:t>GDP11e – Internet Explorer </a:t>
            </a:r>
            <a:r>
              <a:rPr lang="en-US" sz="2000">
                <a:latin typeface="Arial "/>
              </a:rPr>
              <a:t>or </a:t>
            </a:r>
            <a:r>
              <a:rPr lang="en-US" sz="2000" b="1">
                <a:latin typeface="Arial "/>
              </a:rPr>
              <a:t>GDP11e – Mozilla Firefox </a:t>
            </a:r>
            <a:r>
              <a:rPr lang="en-US" sz="2000">
                <a:latin typeface="Arial "/>
              </a:rPr>
              <a:t>browser window should be the active window at this point. (“Return to GDP” simply means to close Word and return to the GDP browser window.)</a:t>
            </a:r>
            <a:br>
              <a:rPr lang="en-US" sz="2000">
                <a:latin typeface="Arial "/>
              </a:rPr>
            </a:br>
            <a:r>
              <a:rPr lang="en-US" sz="800">
                <a:solidFill>
                  <a:schemeClr val="bg1"/>
                </a:solidFill>
                <a:latin typeface="Arial "/>
              </a:rPr>
              <a:t>X</a:t>
            </a:r>
            <a:r>
              <a:rPr lang="en-US" sz="2000">
                <a:latin typeface="Arial "/>
              </a:rPr>
              <a:t/>
            </a:r>
            <a:br>
              <a:rPr lang="en-US" sz="2000">
                <a:latin typeface="Arial "/>
              </a:rPr>
            </a:br>
            <a:r>
              <a:rPr lang="en-US" sz="2000" b="1" i="1">
                <a:solidFill>
                  <a:srgbClr val="0070C0"/>
                </a:solidFill>
                <a:latin typeface="Arial "/>
              </a:rPr>
              <a:t>Or:</a:t>
            </a:r>
            <a:r>
              <a:rPr lang="en-US" sz="2000">
                <a:latin typeface="Arial "/>
              </a:rPr>
              <a:t> </a:t>
            </a:r>
            <a:br>
              <a:rPr lang="en-US" sz="2000">
                <a:latin typeface="Arial "/>
              </a:rPr>
            </a:br>
            <a:r>
              <a:rPr lang="en-US" sz="500">
                <a:solidFill>
                  <a:schemeClr val="bg1"/>
                </a:solidFill>
                <a:latin typeface="Arial "/>
              </a:rPr>
              <a:t> X</a:t>
            </a:r>
            <a:endParaRPr lang="en-US" sz="2000">
              <a:latin typeface="Arial "/>
            </a:endParaRPr>
          </a:p>
          <a:p>
            <a:pPr eaLnBrk="1" hangingPunct="1">
              <a:lnSpc>
                <a:spcPct val="90000"/>
              </a:lnSpc>
              <a:buFont typeface="Wingdings" pitchFamily="2" charset="2"/>
              <a:buChar char="§"/>
            </a:pPr>
            <a:r>
              <a:rPr lang="en-US" sz="2000">
                <a:latin typeface="Arial "/>
              </a:rPr>
              <a:t>If the GDP browser window is not the active window, from the </a:t>
            </a:r>
            <a:r>
              <a:rPr lang="en-US" sz="2000" b="1">
                <a:latin typeface="Arial "/>
              </a:rPr>
              <a:t>Windows</a:t>
            </a:r>
            <a:r>
              <a:rPr lang="en-US" sz="2000">
                <a:latin typeface="Arial "/>
              </a:rPr>
              <a:t> </a:t>
            </a:r>
            <a:r>
              <a:rPr lang="en-US" sz="2000" b="1">
                <a:latin typeface="Arial "/>
              </a:rPr>
              <a:t>Taskbar</a:t>
            </a:r>
            <a:r>
              <a:rPr lang="en-US" sz="2000">
                <a:latin typeface="Arial "/>
              </a:rPr>
              <a:t>, click the task button named </a:t>
            </a:r>
            <a:r>
              <a:rPr lang="en-US" sz="2000" b="1">
                <a:latin typeface="Arial "/>
              </a:rPr>
              <a:t>GDP11e – Internet Explorer</a:t>
            </a:r>
            <a:r>
              <a:rPr lang="en-US" sz="2000">
                <a:latin typeface="Arial "/>
              </a:rPr>
              <a:t> or </a:t>
            </a:r>
            <a:r>
              <a:rPr lang="en-US" sz="2000" b="1">
                <a:latin typeface="Arial "/>
              </a:rPr>
              <a:t>GDP11e – Mozilla Firefox </a:t>
            </a:r>
            <a:r>
              <a:rPr lang="en-US" sz="2000">
                <a:latin typeface="Arial "/>
              </a:rPr>
              <a:t>to resume GDP activities.</a:t>
            </a:r>
          </a:p>
          <a:p>
            <a:pPr eaLnBrk="1" hangingPunct="1">
              <a:lnSpc>
                <a:spcPct val="90000"/>
              </a:lnSpc>
              <a:buFont typeface="Wingdings" pitchFamily="2" charset="2"/>
              <a:buChar char="§"/>
            </a:pPr>
            <a:endParaRPr lang="en-US" sz="2000">
              <a:latin typeface="Arial "/>
            </a:endParaRPr>
          </a:p>
        </p:txBody>
      </p:sp>
      <p:sp>
        <p:nvSpPr>
          <p:cNvPr id="20484" name="Text Box 4"/>
          <p:cNvSpPr txBox="1">
            <a:spLocks noChangeArrowheads="1"/>
          </p:cNvSpPr>
          <p:nvPr/>
        </p:nvSpPr>
        <p:spPr bwMode="auto">
          <a:xfrm>
            <a:off x="1362075" y="1195388"/>
            <a:ext cx="7431088" cy="1570037"/>
          </a:xfrm>
          <a:prstGeom prst="rect">
            <a:avLst/>
          </a:prstGeom>
          <a:noFill/>
          <a:ln w="9525">
            <a:noFill/>
            <a:miter lim="800000"/>
            <a:headEnd/>
            <a:tailEnd/>
          </a:ln>
        </p:spPr>
        <p:txBody>
          <a:bodyPr>
            <a:spAutoFit/>
          </a:bodyPr>
          <a:lstStyle/>
          <a:p>
            <a:pPr fontAlgn="base">
              <a:spcBef>
                <a:spcPct val="0"/>
              </a:spcBef>
              <a:spcAft>
                <a:spcPct val="0"/>
              </a:spcAft>
            </a:pPr>
            <a:r>
              <a:rPr lang="en-US" sz="2400" b="1">
                <a:solidFill>
                  <a:srgbClr val="0070C0"/>
                </a:solidFill>
                <a:latin typeface="Arial Narrow" pitchFamily="34" charset="0"/>
              </a:rPr>
              <a:t>Best Practice: </a:t>
            </a:r>
            <a:r>
              <a:rPr lang="en-US" sz="2400">
                <a:latin typeface="Arial Narrow" pitchFamily="34" charset="0"/>
              </a:rPr>
              <a:t>When you save a file before closing it, always use </a:t>
            </a:r>
            <a:r>
              <a:rPr lang="en-US" sz="2400" b="1">
                <a:latin typeface="Arial Narrow" pitchFamily="34" charset="0"/>
              </a:rPr>
              <a:t>Save As </a:t>
            </a:r>
            <a:r>
              <a:rPr lang="en-US" sz="2400">
                <a:latin typeface="Arial Narrow" pitchFamily="34" charset="0"/>
              </a:rPr>
              <a:t>(</a:t>
            </a:r>
            <a:r>
              <a:rPr lang="en-US" sz="2400" b="1">
                <a:latin typeface="Arial Narrow" pitchFamily="34" charset="0"/>
              </a:rPr>
              <a:t>F12</a:t>
            </a:r>
            <a:r>
              <a:rPr lang="en-US" sz="2400">
                <a:latin typeface="Arial Narrow" pitchFamily="34" charset="0"/>
              </a:rPr>
              <a:t>) rather than </a:t>
            </a:r>
            <a:r>
              <a:rPr lang="en-US" sz="2400" b="1">
                <a:latin typeface="Arial Narrow" pitchFamily="34" charset="0"/>
              </a:rPr>
              <a:t>Save</a:t>
            </a:r>
            <a:r>
              <a:rPr lang="en-US" sz="2400">
                <a:latin typeface="Arial Narrow" pitchFamily="34" charset="0"/>
              </a:rPr>
              <a:t> to verify or change the save location so that you can later find and upload this previously saved file using </a:t>
            </a:r>
            <a:r>
              <a:rPr lang="en-US" sz="2400" b="1">
                <a:latin typeface="Arial Narrow" pitchFamily="34" charset="0"/>
              </a:rPr>
              <a:t>Browse</a:t>
            </a:r>
            <a:r>
              <a:rPr lang="en-US" sz="2400">
                <a:latin typeface="Arial Narrow" pitchFamily="34" charset="0"/>
              </a:rPr>
              <a:t> in GDP.</a:t>
            </a:r>
          </a:p>
        </p:txBody>
      </p:sp>
      <p:sp>
        <p:nvSpPr>
          <p:cNvPr id="5"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14</a:t>
            </a:r>
            <a:endParaRPr lang="en-US" dirty="0">
              <a:solidFill>
                <a:schemeClr val="bg1">
                  <a:lumMod val="6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85875"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67J</a:t>
            </a:r>
          </a:p>
        </p:txBody>
      </p:sp>
      <p:sp>
        <p:nvSpPr>
          <p:cNvPr id="21507" name="Text Box 3" descr="Rectangle: Click to edit Master text styles&#10;Second level&#10;Third level&#10;Fourth level&#10;Fifth level"/>
          <p:cNvSpPr txBox="1">
            <a:spLocks noChangeArrowheads="1"/>
          </p:cNvSpPr>
          <p:nvPr/>
        </p:nvSpPr>
        <p:spPr bwMode="auto">
          <a:xfrm>
            <a:off x="1296988" y="1130300"/>
            <a:ext cx="7453312" cy="2187575"/>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
              </a:rPr>
              <a:t>Lesson 67 is presented next because it includes a typical Practice exercise. You will not complete Lesson 67 until later in the semester.</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
              </a:rPr>
              <a:t>Click </a:t>
            </a:r>
            <a:r>
              <a:rPr lang="en-US" sz="2000" b="1">
                <a:latin typeface="Arial "/>
              </a:rPr>
              <a:t>Start Work</a:t>
            </a:r>
            <a:r>
              <a:rPr lang="en-US" sz="2000">
                <a:latin typeface="Arial "/>
              </a:rPr>
              <a:t>, and follow the same steps to download the start file as you did in Lesson 21E; then follow the steps in the Practice exercise, page 109.</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
              </a:rPr>
              <a:t>In step 3, page 110, save </a:t>
            </a:r>
            <a:r>
              <a:rPr lang="en-US" sz="2000" i="1">
                <a:latin typeface="Arial "/>
              </a:rPr>
              <a:t>practice-67</a:t>
            </a:r>
            <a:r>
              <a:rPr lang="en-US" sz="2000">
                <a:latin typeface="Arial "/>
              </a:rPr>
              <a:t> to the </a:t>
            </a:r>
            <a:r>
              <a:rPr lang="en-US" sz="2000" b="1">
                <a:latin typeface="Arial "/>
              </a:rPr>
              <a:t>GDPFILES</a:t>
            </a:r>
            <a:r>
              <a:rPr lang="en-US" sz="2000">
                <a:latin typeface="Arial "/>
              </a:rPr>
              <a:t> directory.</a:t>
            </a:r>
          </a:p>
        </p:txBody>
      </p:sp>
      <p:sp>
        <p:nvSpPr>
          <p:cNvPr id="5" name="Text Box 4"/>
          <p:cNvSpPr txBox="1">
            <a:spLocks noChangeArrowheads="1"/>
          </p:cNvSpPr>
          <p:nvPr/>
        </p:nvSpPr>
        <p:spPr bwMode="auto">
          <a:xfrm>
            <a:off x="1417638" y="6278563"/>
            <a:ext cx="6875462" cy="339725"/>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 N</a:t>
            </a:r>
            <a:r>
              <a:rPr lang="en-US" sz="1600" dirty="0">
                <a:latin typeface="Arial "/>
              </a:rPr>
              <a:t>one of the Practice exercises are ever permanently saved in GDP.</a:t>
            </a:r>
            <a:endParaRPr lang="en-US" sz="1600" dirty="0">
              <a:solidFill>
                <a:schemeClr val="bg2">
                  <a:lumMod val="25000"/>
                </a:schemeClr>
              </a:solidFill>
              <a:latin typeface="Tahoma" pitchFamily="34" charset="0"/>
            </a:endParaRPr>
          </a:p>
        </p:txBody>
      </p:sp>
      <p:sp>
        <p:nvSpPr>
          <p:cNvPr id="7"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15</a:t>
            </a:r>
            <a:endParaRPr lang="en-US" dirty="0">
              <a:solidFill>
                <a:schemeClr val="bg1">
                  <a:lumMod val="65000"/>
                </a:schemeClr>
              </a:solidFill>
            </a:endParaRPr>
          </a:p>
        </p:txBody>
      </p:sp>
      <p:pic>
        <p:nvPicPr>
          <p:cNvPr id="21510" name="Picture 7"/>
          <p:cNvPicPr>
            <a:picLocks noChangeAspect="1" noChangeArrowheads="1"/>
          </p:cNvPicPr>
          <p:nvPr/>
        </p:nvPicPr>
        <p:blipFill>
          <a:blip r:embed="rId3" cstate="print"/>
          <a:srcRect/>
          <a:stretch>
            <a:fillRect/>
          </a:stretch>
        </p:blipFill>
        <p:spPr bwMode="auto">
          <a:xfrm>
            <a:off x="1798638" y="3684588"/>
            <a:ext cx="6799262" cy="2295525"/>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76350" y="0"/>
            <a:ext cx="6656388"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Document Processing Jobs</a:t>
            </a:r>
          </a:p>
        </p:txBody>
      </p:sp>
      <p:sp>
        <p:nvSpPr>
          <p:cNvPr id="22531" name="Text Box 3"/>
          <p:cNvSpPr txBox="1">
            <a:spLocks noChangeArrowheads="1"/>
          </p:cNvSpPr>
          <p:nvPr/>
        </p:nvSpPr>
        <p:spPr bwMode="auto">
          <a:xfrm>
            <a:off x="1414463" y="1111250"/>
            <a:ext cx="7462837" cy="708025"/>
          </a:xfrm>
          <a:prstGeom prst="rect">
            <a:avLst/>
          </a:prstGeom>
          <a:noFill/>
          <a:ln w="9525">
            <a:noFill/>
            <a:miter lim="800000"/>
            <a:headEnd/>
            <a:tailEnd/>
          </a:ln>
        </p:spPr>
        <p:txBody>
          <a:bodyPr>
            <a:spAutoFit/>
          </a:bodyPr>
          <a:lstStyle/>
          <a:p>
            <a:pPr fontAlgn="base">
              <a:spcBef>
                <a:spcPct val="0"/>
              </a:spcBef>
              <a:spcAft>
                <a:spcPct val="0"/>
              </a:spcAft>
            </a:pPr>
            <a:r>
              <a:rPr lang="en-US" sz="2000">
                <a:latin typeface="Arial "/>
              </a:rPr>
              <a:t>Correspondence 65-63 is a typical document processing job and is also designated as a Proofreading Check in your textbook.</a:t>
            </a:r>
          </a:p>
        </p:txBody>
      </p:sp>
      <p:sp>
        <p:nvSpPr>
          <p:cNvPr id="5"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16</a:t>
            </a:r>
            <a:endParaRPr lang="en-US" dirty="0">
              <a:solidFill>
                <a:schemeClr val="bg1">
                  <a:lumMod val="65000"/>
                </a:schemeClr>
              </a:solidFill>
            </a:endParaRPr>
          </a:p>
        </p:txBody>
      </p:sp>
      <p:pic>
        <p:nvPicPr>
          <p:cNvPr id="22533" name="Picture 6"/>
          <p:cNvPicPr>
            <a:picLocks noChangeAspect="1" noChangeArrowheads="1"/>
          </p:cNvPicPr>
          <p:nvPr/>
        </p:nvPicPr>
        <p:blipFill>
          <a:blip r:embed="rId3" cstate="print"/>
          <a:srcRect/>
          <a:stretch>
            <a:fillRect/>
          </a:stretch>
        </p:blipFill>
        <p:spPr bwMode="auto">
          <a:xfrm>
            <a:off x="1528763" y="1830388"/>
            <a:ext cx="6808787" cy="4686300"/>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p:cNvSpPr>
          <p:nvPr>
            <p:ph type="title" idx="4294967295"/>
          </p:nvPr>
        </p:nvSpPr>
        <p:spPr>
          <a:xfrm>
            <a:off x="1285875" y="0"/>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Use the Reference Manual</a:t>
            </a:r>
          </a:p>
        </p:txBody>
      </p:sp>
      <p:pic>
        <p:nvPicPr>
          <p:cNvPr id="23555" name="Picture 12"/>
          <p:cNvPicPr>
            <a:picLocks noChangeAspect="1" noChangeArrowheads="1"/>
          </p:cNvPicPr>
          <p:nvPr/>
        </p:nvPicPr>
        <p:blipFill>
          <a:blip r:embed="rId3" cstate="print"/>
          <a:srcRect b="35211"/>
          <a:stretch>
            <a:fillRect/>
          </a:stretch>
        </p:blipFill>
        <p:spPr bwMode="auto">
          <a:xfrm>
            <a:off x="1276350" y="2373313"/>
            <a:ext cx="7648575" cy="3952875"/>
          </a:xfrm>
          <a:prstGeom prst="rect">
            <a:avLst/>
          </a:prstGeom>
          <a:noFill/>
          <a:ln w="9525">
            <a:solidFill>
              <a:schemeClr val="tx1"/>
            </a:solidFill>
            <a:miter lim="800000"/>
            <a:headEnd/>
            <a:tailEnd/>
          </a:ln>
        </p:spPr>
      </p:pic>
      <p:sp>
        <p:nvSpPr>
          <p:cNvPr id="23556" name="Text Box 4" descr="Rectangle: Click to edit Master text styles&#10;Second level&#10;Third level&#10;Fourth level&#10;Fifth level"/>
          <p:cNvSpPr txBox="1">
            <a:spLocks noChangeArrowheads="1"/>
          </p:cNvSpPr>
          <p:nvPr/>
        </p:nvSpPr>
        <p:spPr bwMode="auto">
          <a:xfrm>
            <a:off x="1285875" y="1098550"/>
            <a:ext cx="7613650" cy="1262063"/>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Review any formatting information or steps in the textbook before beginning any document processing job. Formatting must be correct.</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Review the corresponding section in the electronic Reference Manual in GDP or the printed one in the front of the textbooks as needed.</a:t>
            </a:r>
          </a:p>
        </p:txBody>
      </p:sp>
      <p:sp>
        <p:nvSpPr>
          <p:cNvPr id="5" name="Text Box 5"/>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17</a:t>
            </a:r>
            <a:endParaRPr lang="en-US" dirty="0">
              <a:solidFill>
                <a:schemeClr val="bg1">
                  <a:lumMod val="6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GDP—Start Work</a:t>
            </a:r>
          </a:p>
        </p:txBody>
      </p:sp>
      <p:sp>
        <p:nvSpPr>
          <p:cNvPr id="24579" name="Rectangle 3" descr="Rectangle: Click to edit Master text styles&#10;Second level&#10;Third level&#10;Fourth level&#10;Fifth level"/>
          <p:cNvSpPr>
            <a:spLocks noGrp="1" noChangeArrowheads="1"/>
          </p:cNvSpPr>
          <p:nvPr>
            <p:ph type="body" idx="4294967295"/>
          </p:nvPr>
        </p:nvSpPr>
        <p:spPr>
          <a:xfrm>
            <a:off x="1317625" y="1871663"/>
            <a:ext cx="7453313" cy="3275012"/>
          </a:xfrm>
        </p:spPr>
        <p:txBody>
          <a:bodyPr/>
          <a:lstStyle/>
          <a:p>
            <a:pPr eaLnBrk="1" hangingPunct="1">
              <a:lnSpc>
                <a:spcPct val="90000"/>
              </a:lnSpc>
              <a:buFont typeface="Wingdings" pitchFamily="2" charset="2"/>
              <a:buChar char="§"/>
            </a:pPr>
            <a:r>
              <a:rPr lang="en-US" sz="1800">
                <a:latin typeface="Arial" charset="0"/>
                <a:cs typeface="Arial" charset="0"/>
              </a:rPr>
              <a:t>Any previous attempts at this job are not reopened; instead, GDP downloads the starting file for this document (typically, a blank screen with an assigned file name). </a:t>
            </a:r>
          </a:p>
          <a:p>
            <a:pPr eaLnBrk="1" hangingPunct="1">
              <a:lnSpc>
                <a:spcPct val="90000"/>
              </a:lnSpc>
              <a:buFont typeface="Wingdings" pitchFamily="2" charset="2"/>
              <a:buChar char="§"/>
            </a:pPr>
            <a:r>
              <a:rPr lang="en-US" sz="1800">
                <a:latin typeface="Arial" charset="0"/>
                <a:cs typeface="Arial" charset="0"/>
              </a:rPr>
              <a:t>A time stamp is added (any </a:t>
            </a:r>
            <a:r>
              <a:rPr lang="en-US" sz="1800" b="1">
                <a:latin typeface="Arial" charset="0"/>
                <a:cs typeface="Arial" charset="0"/>
              </a:rPr>
              <a:t>Start Work</a:t>
            </a:r>
            <a:r>
              <a:rPr lang="en-US" sz="1800">
                <a:latin typeface="Arial" charset="0"/>
                <a:cs typeface="Arial" charset="0"/>
              </a:rPr>
              <a:t> attempt is considered a new attempt by GDP), and time restarts from zero—</a:t>
            </a:r>
            <a:r>
              <a:rPr lang="en-US" sz="1800" b="1">
                <a:latin typeface="Arial" charset="0"/>
                <a:cs typeface="Arial" charset="0"/>
              </a:rPr>
              <a:t>Time</a:t>
            </a:r>
            <a:r>
              <a:rPr lang="en-US" sz="1800">
                <a:latin typeface="Arial" charset="0"/>
                <a:cs typeface="Arial" charset="0"/>
              </a:rPr>
              <a:t> </a:t>
            </a:r>
            <a:r>
              <a:rPr lang="en-US" sz="1800" b="1">
                <a:latin typeface="Arial" charset="0"/>
                <a:cs typeface="Arial" charset="0"/>
              </a:rPr>
              <a:t>Spent</a:t>
            </a:r>
            <a:r>
              <a:rPr lang="en-US" sz="1800">
                <a:latin typeface="Arial" charset="0"/>
                <a:cs typeface="Arial" charset="0"/>
              </a:rPr>
              <a:t>, which will be recorded later in the </a:t>
            </a:r>
            <a:r>
              <a:rPr lang="en-US" sz="1800" b="1">
                <a:latin typeface="Arial" charset="0"/>
                <a:cs typeface="Arial" charset="0"/>
              </a:rPr>
              <a:t>Portfolio</a:t>
            </a:r>
            <a:r>
              <a:rPr lang="en-US" sz="1800">
                <a:latin typeface="Arial" charset="0"/>
                <a:cs typeface="Arial" charset="0"/>
              </a:rPr>
              <a:t>, begins to accumulate now. </a:t>
            </a:r>
            <a:r>
              <a:rPr lang="en-US" sz="2000">
                <a:latin typeface="Arial "/>
              </a:rPr>
              <a:t/>
            </a:r>
            <a:br>
              <a:rPr lang="en-US" sz="2000">
                <a:latin typeface="Arial "/>
              </a:rPr>
            </a:br>
            <a:r>
              <a:rPr lang="en-US" sz="2000">
                <a:latin typeface="Arial "/>
              </a:rPr>
              <a:t/>
            </a:r>
            <a:br>
              <a:rPr lang="en-US" sz="2000">
                <a:latin typeface="Arial "/>
              </a:rPr>
            </a:br>
            <a:r>
              <a:rPr lang="en-US" sz="1600" b="1">
                <a:solidFill>
                  <a:srgbClr val="00206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a:t>
            </a:r>
            <a:r>
              <a:rPr lang="en-US" sz="1600">
                <a:latin typeface="Arial" charset="0"/>
                <a:cs typeface="Arial" charset="0"/>
              </a:rPr>
              <a:t> </a:t>
            </a:r>
            <a:r>
              <a:rPr lang="en-US" sz="1600" b="1">
                <a:latin typeface="Arial "/>
              </a:rPr>
              <a:t>Time</a:t>
            </a:r>
            <a:r>
              <a:rPr lang="en-US" sz="1600">
                <a:latin typeface="Arial "/>
              </a:rPr>
              <a:t> </a:t>
            </a:r>
            <a:r>
              <a:rPr lang="en-US" sz="1600" b="1">
                <a:latin typeface="Arial "/>
              </a:rPr>
              <a:t>Spent</a:t>
            </a:r>
            <a:r>
              <a:rPr lang="en-US" sz="1600">
                <a:latin typeface="Arial "/>
              </a:rPr>
              <a:t> is recorded in your </a:t>
            </a:r>
            <a:r>
              <a:rPr lang="en-US" sz="1600" b="1">
                <a:latin typeface="Arial "/>
              </a:rPr>
              <a:t>Portfolio</a:t>
            </a:r>
            <a:r>
              <a:rPr lang="en-US" sz="1600">
                <a:latin typeface="Arial "/>
              </a:rPr>
              <a:t> based on the time elapsed between </a:t>
            </a:r>
            <a:r>
              <a:rPr lang="en-US" sz="1600" b="1">
                <a:latin typeface="Arial "/>
              </a:rPr>
              <a:t>Start</a:t>
            </a:r>
            <a:r>
              <a:rPr lang="en-US" sz="1600">
                <a:latin typeface="Arial "/>
              </a:rPr>
              <a:t> </a:t>
            </a:r>
            <a:r>
              <a:rPr lang="en-US" sz="1600" b="1">
                <a:latin typeface="Arial "/>
              </a:rPr>
              <a:t>Work</a:t>
            </a:r>
            <a:r>
              <a:rPr lang="en-US" sz="1600">
                <a:latin typeface="Arial "/>
              </a:rPr>
              <a:t> and </a:t>
            </a:r>
            <a:r>
              <a:rPr lang="en-US" sz="1600" b="1">
                <a:latin typeface="Arial "/>
              </a:rPr>
              <a:t>Browse</a:t>
            </a:r>
            <a:r>
              <a:rPr lang="en-US" sz="1600">
                <a:latin typeface="Arial "/>
              </a:rPr>
              <a:t> actions. </a:t>
            </a:r>
            <a:r>
              <a:rPr lang="en-US" sz="1600">
                <a:latin typeface="Arial" charset="0"/>
                <a:cs typeface="Arial" charset="0"/>
              </a:rPr>
              <a:t>If you move away from this screen and return later to use </a:t>
            </a:r>
            <a:r>
              <a:rPr lang="en-US" sz="1600" b="1">
                <a:latin typeface="Arial" charset="0"/>
                <a:cs typeface="Arial" charset="0"/>
              </a:rPr>
              <a:t>Browse</a:t>
            </a:r>
            <a:r>
              <a:rPr lang="en-US" sz="1600">
                <a:latin typeface="Arial" charset="0"/>
                <a:cs typeface="Arial" charset="0"/>
              </a:rPr>
              <a:t> and </a:t>
            </a:r>
            <a:r>
              <a:rPr lang="en-US" sz="1600" b="1">
                <a:latin typeface="Arial" charset="0"/>
                <a:cs typeface="Arial" charset="0"/>
              </a:rPr>
              <a:t>Submit</a:t>
            </a:r>
            <a:r>
              <a:rPr lang="en-US" sz="1600">
                <a:latin typeface="Arial" charset="0"/>
                <a:cs typeface="Arial" charset="0"/>
              </a:rPr>
              <a:t> </a:t>
            </a:r>
            <a:r>
              <a:rPr lang="en-US" sz="1600" b="1">
                <a:latin typeface="Arial" charset="0"/>
                <a:cs typeface="Arial" charset="0"/>
              </a:rPr>
              <a:t>Work</a:t>
            </a:r>
            <a:r>
              <a:rPr lang="en-US" sz="1600">
                <a:latin typeface="Arial" charset="0"/>
                <a:cs typeface="Arial" charset="0"/>
              </a:rPr>
              <a:t>, GDP continues to add minutes to </a:t>
            </a:r>
            <a:r>
              <a:rPr lang="en-US" sz="1600" b="1">
                <a:latin typeface="Arial" charset="0"/>
                <a:cs typeface="Arial" charset="0"/>
              </a:rPr>
              <a:t>Time</a:t>
            </a:r>
            <a:r>
              <a:rPr lang="en-US" sz="1600">
                <a:latin typeface="Arial" charset="0"/>
                <a:cs typeface="Arial" charset="0"/>
              </a:rPr>
              <a:t> </a:t>
            </a:r>
            <a:r>
              <a:rPr lang="en-US" sz="1600" b="1">
                <a:latin typeface="Arial" charset="0"/>
                <a:cs typeface="Arial" charset="0"/>
              </a:rPr>
              <a:t>Spent</a:t>
            </a:r>
            <a:r>
              <a:rPr lang="en-US" sz="1600">
                <a:latin typeface="Arial" charset="0"/>
                <a:cs typeface="Arial" charset="0"/>
              </a:rPr>
              <a:t>. Therefore, if elapsed time is a factor in grading, use </a:t>
            </a:r>
            <a:r>
              <a:rPr lang="en-US" sz="1600" b="1">
                <a:latin typeface="Arial" charset="0"/>
                <a:cs typeface="Arial" charset="0"/>
              </a:rPr>
              <a:t>Submit</a:t>
            </a:r>
            <a:r>
              <a:rPr lang="en-US" sz="1600">
                <a:latin typeface="Arial" charset="0"/>
                <a:cs typeface="Arial" charset="0"/>
              </a:rPr>
              <a:t> </a:t>
            </a:r>
            <a:r>
              <a:rPr lang="en-US" sz="1600" b="1">
                <a:latin typeface="Arial" charset="0"/>
                <a:cs typeface="Arial" charset="0"/>
              </a:rPr>
              <a:t>Work</a:t>
            </a:r>
            <a:r>
              <a:rPr lang="en-US" sz="1600">
                <a:latin typeface="Arial" charset="0"/>
                <a:cs typeface="Arial" charset="0"/>
              </a:rPr>
              <a:t> immediately after browsing, and work quickly to complete any file management activities.</a:t>
            </a:r>
          </a:p>
        </p:txBody>
      </p:sp>
      <p:sp>
        <p:nvSpPr>
          <p:cNvPr id="24580" name="Rectangle 4"/>
          <p:cNvSpPr>
            <a:spLocks noChangeArrowheads="1"/>
          </p:cNvSpPr>
          <p:nvPr/>
        </p:nvSpPr>
        <p:spPr bwMode="auto">
          <a:xfrm>
            <a:off x="1328738" y="1114425"/>
            <a:ext cx="7591425" cy="646113"/>
          </a:xfrm>
          <a:prstGeom prst="rect">
            <a:avLst/>
          </a:prstGeom>
          <a:noFill/>
          <a:ln w="9525">
            <a:noFill/>
            <a:miter lim="800000"/>
            <a:headEnd/>
            <a:tailEnd/>
          </a:ln>
        </p:spPr>
        <p:txBody>
          <a:bodyPr>
            <a:spAutoFit/>
          </a:bodyPr>
          <a:lstStyle/>
          <a:p>
            <a:pPr fontAlgn="base">
              <a:spcBef>
                <a:spcPct val="20000"/>
              </a:spcBef>
              <a:spcAft>
                <a:spcPct val="0"/>
              </a:spcAft>
            </a:pPr>
            <a:r>
              <a:rPr lang="en-US">
                <a:latin typeface="Arial "/>
              </a:rPr>
              <a:t>Click </a:t>
            </a:r>
            <a:r>
              <a:rPr lang="en-US" b="1">
                <a:latin typeface="Arial "/>
              </a:rPr>
              <a:t>Start Work</a:t>
            </a:r>
            <a:r>
              <a:rPr lang="en-US">
                <a:latin typeface="Arial "/>
              </a:rPr>
              <a:t>, to download the starting file. When you click </a:t>
            </a:r>
            <a:r>
              <a:rPr lang="en-US" b="1">
                <a:latin typeface="Arial "/>
              </a:rPr>
              <a:t>Start Work</a:t>
            </a:r>
            <a:r>
              <a:rPr lang="en-US">
                <a:latin typeface="Arial "/>
              </a:rPr>
              <a:t>, several things happen:</a:t>
            </a:r>
          </a:p>
        </p:txBody>
      </p:sp>
      <p:sp>
        <p:nvSpPr>
          <p:cNvPr id="7" name="Text Box 5"/>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18</a:t>
            </a:r>
            <a:endParaRPr lang="en-US" dirty="0">
              <a:solidFill>
                <a:schemeClr val="bg1">
                  <a:lumMod val="65000"/>
                </a:schemeClr>
              </a:solidFill>
            </a:endParaRPr>
          </a:p>
        </p:txBody>
      </p:sp>
      <p:pic>
        <p:nvPicPr>
          <p:cNvPr id="24582" name="Picture 7"/>
          <p:cNvPicPr>
            <a:picLocks noChangeAspect="1" noChangeArrowheads="1"/>
          </p:cNvPicPr>
          <p:nvPr/>
        </p:nvPicPr>
        <p:blipFill>
          <a:blip r:embed="rId3" cstate="print"/>
          <a:srcRect b="16170"/>
          <a:stretch>
            <a:fillRect/>
          </a:stretch>
        </p:blipFill>
        <p:spPr bwMode="auto">
          <a:xfrm>
            <a:off x="1797050" y="5148263"/>
            <a:ext cx="5548313" cy="1497012"/>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Correspondence 65-63</a:t>
            </a:r>
          </a:p>
        </p:txBody>
      </p:sp>
      <p:sp>
        <p:nvSpPr>
          <p:cNvPr id="25603" name="Text Box 3" descr="Rectangle: Click to edit Master text styles&#10;Second level&#10;Third level&#10;Fourth level&#10;Fifth level"/>
          <p:cNvSpPr txBox="1">
            <a:spLocks noChangeArrowheads="1"/>
          </p:cNvSpPr>
          <p:nvPr/>
        </p:nvSpPr>
        <p:spPr bwMode="auto">
          <a:xfrm>
            <a:off x="1285875" y="981075"/>
            <a:ext cx="7453313" cy="1803400"/>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sz="2400">
                <a:latin typeface="Arial "/>
              </a:rPr>
              <a:t>Open the starting file, type the job, and proofread carefully for keystroking and formatting errors correcting copy as you go.</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400">
                <a:latin typeface="Arial "/>
              </a:rPr>
              <a:t>Can you identify the errors below? Typically, we miss about 1/3 of all proofreading errors.</a:t>
            </a:r>
          </a:p>
        </p:txBody>
      </p:sp>
      <p:sp>
        <p:nvSpPr>
          <p:cNvPr id="7" name="Text Box 4"/>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19</a:t>
            </a:r>
            <a:endParaRPr lang="en-US" dirty="0">
              <a:solidFill>
                <a:schemeClr val="bg1">
                  <a:lumMod val="65000"/>
                </a:schemeClr>
              </a:solidFill>
            </a:endParaRPr>
          </a:p>
        </p:txBody>
      </p:sp>
      <p:pic>
        <p:nvPicPr>
          <p:cNvPr id="25605" name="Picture 9"/>
          <p:cNvPicPr>
            <a:picLocks noChangeAspect="1" noChangeArrowheads="1"/>
          </p:cNvPicPr>
          <p:nvPr/>
        </p:nvPicPr>
        <p:blipFill>
          <a:blip r:embed="rId3" cstate="print"/>
          <a:srcRect/>
          <a:stretch>
            <a:fillRect/>
          </a:stretch>
        </p:blipFill>
        <p:spPr bwMode="auto">
          <a:xfrm>
            <a:off x="1787525" y="2808288"/>
            <a:ext cx="4256088" cy="3857625"/>
          </a:xfrm>
          <a:prstGeom prst="rect">
            <a:avLst/>
          </a:prstGeom>
          <a:noFill/>
          <a:ln w="9525">
            <a:solidFill>
              <a:schemeClr val="tx1"/>
            </a:solidFill>
            <a:miter lim="800000"/>
            <a:headEnd/>
            <a:tailEnd/>
          </a:ln>
        </p:spPr>
      </p:pic>
      <p:pic>
        <p:nvPicPr>
          <p:cNvPr id="25606" name="Picture 10"/>
          <p:cNvPicPr>
            <a:picLocks noChangeAspect="1" noChangeArrowheads="1"/>
          </p:cNvPicPr>
          <p:nvPr/>
        </p:nvPicPr>
        <p:blipFill>
          <a:blip r:embed="rId4" cstate="print"/>
          <a:srcRect/>
          <a:stretch>
            <a:fillRect/>
          </a:stretch>
        </p:blipFill>
        <p:spPr bwMode="auto">
          <a:xfrm>
            <a:off x="6256338" y="4025900"/>
            <a:ext cx="2281237" cy="97155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54125" y="212725"/>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Topics</a:t>
            </a:r>
          </a:p>
        </p:txBody>
      </p:sp>
      <p:sp>
        <p:nvSpPr>
          <p:cNvPr id="8195" name="Rectangle 3" descr="Rectangle: Click to edit Master text styles&#10;Second level&#10;Third level&#10;Fourth level&#10;Fifth level"/>
          <p:cNvSpPr>
            <a:spLocks noGrp="1" noChangeArrowheads="1"/>
          </p:cNvSpPr>
          <p:nvPr>
            <p:ph type="body" idx="4294967295"/>
          </p:nvPr>
        </p:nvSpPr>
        <p:spPr>
          <a:xfrm>
            <a:off x="1212850" y="1360488"/>
            <a:ext cx="3702050" cy="4092575"/>
          </a:xfrm>
          <a:noFill/>
        </p:spPr>
        <p:txBody>
          <a:bodyPr/>
          <a:lstStyle/>
          <a:p>
            <a:pPr eaLnBrk="1" hangingPunct="1">
              <a:lnSpc>
                <a:spcPct val="90000"/>
              </a:lnSpc>
              <a:spcAft>
                <a:spcPts val="1200"/>
              </a:spcAft>
              <a:buFont typeface="Wingdings" pitchFamily="2" charset="2"/>
              <a:buChar char="§"/>
            </a:pPr>
            <a:r>
              <a:rPr lang="en-US" sz="1800">
                <a:latin typeface="Arial "/>
              </a:rPr>
              <a:t>Practice exercises</a:t>
            </a:r>
          </a:p>
          <a:p>
            <a:pPr eaLnBrk="1" hangingPunct="1">
              <a:lnSpc>
                <a:spcPct val="90000"/>
              </a:lnSpc>
              <a:spcAft>
                <a:spcPts val="1200"/>
              </a:spcAft>
              <a:buFont typeface="Wingdings" pitchFamily="2" charset="2"/>
              <a:buChar char="§"/>
            </a:pPr>
            <a:r>
              <a:rPr lang="en-US" sz="1800">
                <a:latin typeface="Arial "/>
              </a:rPr>
              <a:t>Document processing (DP)</a:t>
            </a:r>
          </a:p>
          <a:p>
            <a:pPr eaLnBrk="1" hangingPunct="1">
              <a:lnSpc>
                <a:spcPct val="90000"/>
              </a:lnSpc>
              <a:spcAft>
                <a:spcPts val="1200"/>
              </a:spcAft>
              <a:buFont typeface="Wingdings" pitchFamily="2" charset="2"/>
              <a:buChar char="§"/>
            </a:pPr>
            <a:r>
              <a:rPr lang="en-US" sz="1800">
                <a:latin typeface="Arial "/>
              </a:rPr>
              <a:t>GDP on a Mac</a:t>
            </a:r>
          </a:p>
          <a:p>
            <a:pPr eaLnBrk="1" hangingPunct="1">
              <a:lnSpc>
                <a:spcPct val="90000"/>
              </a:lnSpc>
              <a:spcAft>
                <a:spcPts val="1200"/>
              </a:spcAft>
              <a:buFont typeface="Wingdings" pitchFamily="2" charset="2"/>
              <a:buChar char="§"/>
            </a:pPr>
            <a:r>
              <a:rPr lang="en-US" sz="1800">
                <a:latin typeface="Arial "/>
              </a:rPr>
              <a:t>Word Options</a:t>
            </a:r>
          </a:p>
          <a:p>
            <a:pPr eaLnBrk="1" hangingPunct="1">
              <a:lnSpc>
                <a:spcPct val="90000"/>
              </a:lnSpc>
              <a:spcAft>
                <a:spcPts val="1200"/>
              </a:spcAft>
              <a:buFont typeface="Wingdings" pitchFamily="2" charset="2"/>
              <a:buChar char="§"/>
            </a:pPr>
            <a:r>
              <a:rPr lang="en-US" sz="1800">
                <a:latin typeface="Arial "/>
              </a:rPr>
              <a:t>File management</a:t>
            </a:r>
          </a:p>
          <a:p>
            <a:pPr eaLnBrk="1" hangingPunct="1">
              <a:lnSpc>
                <a:spcPct val="90000"/>
              </a:lnSpc>
              <a:spcAft>
                <a:spcPts val="1200"/>
              </a:spcAft>
              <a:buFont typeface="Wingdings" pitchFamily="2" charset="2"/>
              <a:buChar char="§"/>
            </a:pPr>
            <a:r>
              <a:rPr lang="en-US" sz="1800">
                <a:latin typeface="Arial "/>
              </a:rPr>
              <a:t>Microsoft </a:t>
            </a:r>
            <a:r>
              <a:rPr lang="en-US" sz="1800" i="1">
                <a:latin typeface="Arial "/>
              </a:rPr>
              <a:t>Word Manual</a:t>
            </a:r>
          </a:p>
          <a:p>
            <a:pPr eaLnBrk="1" hangingPunct="1">
              <a:lnSpc>
                <a:spcPct val="90000"/>
              </a:lnSpc>
              <a:spcAft>
                <a:spcPts val="1200"/>
              </a:spcAft>
              <a:buFont typeface="Wingdings" pitchFamily="2" charset="2"/>
              <a:buChar char="§"/>
            </a:pPr>
            <a:r>
              <a:rPr lang="en-US" sz="1800">
                <a:latin typeface="Arial "/>
              </a:rPr>
              <a:t>Lesson 21E: file management and orientation to Practice exercises</a:t>
            </a:r>
          </a:p>
          <a:p>
            <a:pPr eaLnBrk="1" hangingPunct="1">
              <a:lnSpc>
                <a:spcPct val="90000"/>
              </a:lnSpc>
              <a:spcAft>
                <a:spcPts val="1200"/>
              </a:spcAft>
              <a:buFont typeface="Wingdings" pitchFamily="2" charset="2"/>
              <a:buChar char="§"/>
            </a:pPr>
            <a:r>
              <a:rPr lang="en-US" sz="1800">
                <a:latin typeface="Arial "/>
              </a:rPr>
              <a:t>Return to GDP routine</a:t>
            </a:r>
          </a:p>
          <a:p>
            <a:pPr eaLnBrk="1" hangingPunct="1">
              <a:lnSpc>
                <a:spcPct val="90000"/>
              </a:lnSpc>
              <a:spcAft>
                <a:spcPts val="1200"/>
              </a:spcAft>
              <a:buFont typeface="Wingdings" pitchFamily="2" charset="2"/>
              <a:buChar char="§"/>
            </a:pPr>
            <a:r>
              <a:rPr lang="en-US" sz="1800">
                <a:latin typeface="Arial "/>
              </a:rPr>
              <a:t>Lesson 67J and Correspondence 65-63: typical Practice exercise and DP job</a:t>
            </a:r>
          </a:p>
          <a:p>
            <a:pPr eaLnBrk="1" hangingPunct="1">
              <a:lnSpc>
                <a:spcPct val="90000"/>
              </a:lnSpc>
              <a:spcAft>
                <a:spcPts val="1200"/>
              </a:spcAft>
              <a:buFont typeface="Wingdings" pitchFamily="2" charset="2"/>
              <a:buChar char="§"/>
            </a:pPr>
            <a:endParaRPr lang="en-US" sz="1800" i="1">
              <a:latin typeface="Arial "/>
            </a:endParaRPr>
          </a:p>
          <a:p>
            <a:pPr eaLnBrk="1" hangingPunct="1">
              <a:lnSpc>
                <a:spcPct val="90000"/>
              </a:lnSpc>
              <a:spcAft>
                <a:spcPts val="1200"/>
              </a:spcAft>
              <a:buFont typeface="Wingdings" pitchFamily="2" charset="2"/>
              <a:buChar char="§"/>
            </a:pPr>
            <a:endParaRPr lang="en-US" sz="1800">
              <a:latin typeface="Arial "/>
            </a:endParaRPr>
          </a:p>
        </p:txBody>
      </p:sp>
      <p:sp>
        <p:nvSpPr>
          <p:cNvPr id="5" name="Text Box 4"/>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2</a:t>
            </a:r>
          </a:p>
        </p:txBody>
      </p:sp>
      <p:sp>
        <p:nvSpPr>
          <p:cNvPr id="8197" name="Text Box 5" descr="Rectangle: Click to edit Master text styles&#10;Second level&#10;Third level&#10;Fourth level&#10;Fifth level"/>
          <p:cNvSpPr txBox="1">
            <a:spLocks noChangeArrowheads="1"/>
          </p:cNvSpPr>
          <p:nvPr/>
        </p:nvSpPr>
        <p:spPr bwMode="auto">
          <a:xfrm>
            <a:off x="4937125" y="1427163"/>
            <a:ext cx="3740150" cy="5100637"/>
          </a:xfrm>
          <a:prstGeom prst="rect">
            <a:avLst/>
          </a:prstGeom>
          <a:noFill/>
          <a:ln w="9525">
            <a:noFill/>
            <a:miter lim="800000"/>
            <a:headEnd/>
            <a:tailEnd/>
          </a:ln>
        </p:spPr>
        <p:txBody>
          <a:bodyPr/>
          <a:lstStyle/>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Reference Manual</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GDP routines: Start Work, manage and save files, Browse, and Submit Work</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 Annotations</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Edit work</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Scoring results</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Proofreading skills</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Proofreading Checks</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Extra credit for proofreading</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Document assessment, grades, Gradebook, and filters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85875"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Save and Return to GDP</a:t>
            </a:r>
          </a:p>
        </p:txBody>
      </p:sp>
      <p:sp>
        <p:nvSpPr>
          <p:cNvPr id="25603" name="Rectangle 3" descr="Rectangle: Click to edit Master text styles&#10;Second level&#10;Third level&#10;Fourth level&#10;Fifth level"/>
          <p:cNvSpPr>
            <a:spLocks noGrp="1" noChangeArrowheads="1"/>
          </p:cNvSpPr>
          <p:nvPr>
            <p:ph type="body" idx="4294967295"/>
          </p:nvPr>
        </p:nvSpPr>
        <p:spPr>
          <a:xfrm>
            <a:off x="1317625" y="1169988"/>
            <a:ext cx="7453313" cy="4826000"/>
          </a:xfrm>
        </p:spPr>
        <p:txBody>
          <a:bodyPr/>
          <a:lstStyle/>
          <a:p>
            <a:pPr eaLnBrk="1" hangingPunct="1">
              <a:lnSpc>
                <a:spcPct val="90000"/>
              </a:lnSpc>
              <a:buFont typeface="Wingdings" pitchFamily="2" charset="2"/>
              <a:buChar char="§"/>
              <a:defRPr/>
            </a:pPr>
            <a:r>
              <a:rPr lang="en-US" sz="2000" dirty="0">
                <a:latin typeface="Arial" charset="0"/>
                <a:cs typeface="Arial" charset="0"/>
              </a:rPr>
              <a:t>Press </a:t>
            </a:r>
            <a:r>
              <a:rPr lang="en-US" sz="2000" b="1" dirty="0">
                <a:latin typeface="Arial" charset="0"/>
                <a:cs typeface="Arial" charset="0"/>
              </a:rPr>
              <a:t>F12 </a:t>
            </a:r>
            <a:r>
              <a:rPr lang="en-US" sz="2000" dirty="0">
                <a:latin typeface="Arial" charset="0"/>
                <a:cs typeface="Arial" charset="0"/>
              </a:rPr>
              <a:t>to save the Word file. Browse to the </a:t>
            </a:r>
            <a:r>
              <a:rPr lang="en-US" sz="2000" b="1" dirty="0">
                <a:latin typeface="Arial" charset="0"/>
                <a:cs typeface="Arial" charset="0"/>
              </a:rPr>
              <a:t>GDPFILES</a:t>
            </a:r>
            <a:r>
              <a:rPr lang="en-US" sz="2000" dirty="0">
                <a:latin typeface="Arial" charset="0"/>
                <a:cs typeface="Arial" charset="0"/>
              </a:rPr>
              <a:t> directory, save the file there, and note the file name. </a:t>
            </a:r>
            <a:br>
              <a:rPr lang="en-US" sz="2000" dirty="0">
                <a:latin typeface="Arial" charset="0"/>
                <a:cs typeface="Arial" charset="0"/>
              </a:rPr>
            </a:br>
            <a:r>
              <a:rPr lang="en-US" sz="1100" dirty="0">
                <a:solidFill>
                  <a:schemeClr val="bg1"/>
                </a:solidFill>
                <a:latin typeface="Arial" charset="0"/>
                <a:cs typeface="Arial" charset="0"/>
              </a:rPr>
              <a:t> X </a:t>
            </a:r>
            <a:r>
              <a:rPr lang="en-US" sz="2000" dirty="0">
                <a:latin typeface="Arial" charset="0"/>
                <a:cs typeface="Arial" charset="0"/>
              </a:rPr>
              <a:t/>
            </a:r>
            <a:br>
              <a:rPr lang="en-US" sz="2000" dirty="0">
                <a:latin typeface="Arial" charset="0"/>
                <a:cs typeface="Arial" charset="0"/>
              </a:rPr>
            </a:br>
            <a:r>
              <a:rPr lang="en-US" sz="1600" b="1" dirty="0">
                <a:solidFill>
                  <a:srgbClr val="002060"/>
                </a:solidFill>
                <a:latin typeface="Arial" charset="0"/>
                <a:ea typeface="Verdana" pitchFamily="34" charset="0"/>
                <a:cs typeface="Arial" charset="0"/>
              </a:rPr>
              <a:t>Note</a:t>
            </a:r>
            <a:r>
              <a:rPr lang="en-US" sz="1600" dirty="0">
                <a:solidFill>
                  <a:srgbClr val="002060"/>
                </a:solidFill>
                <a:latin typeface="Arial" charset="0"/>
                <a:ea typeface="Verdana" pitchFamily="34" charset="0"/>
                <a:cs typeface="Arial" charset="0"/>
              </a:rPr>
              <a:t>: </a:t>
            </a:r>
            <a:r>
              <a:rPr lang="en-US" sz="1600" dirty="0">
                <a:latin typeface="Arial" charset="0"/>
                <a:cs typeface="Arial" charset="0"/>
              </a:rPr>
              <a:t>You may change the file name if desired. Also note that your browser might add a number after the file name to help you identify the file version.</a:t>
            </a:r>
            <a:r>
              <a:rPr lang="en-US" sz="2000" dirty="0">
                <a:latin typeface="Arial" charset="0"/>
                <a:cs typeface="Arial" charset="0"/>
              </a:rPr>
              <a:t/>
            </a:r>
            <a:br>
              <a:rPr lang="en-US" sz="2000" dirty="0">
                <a:latin typeface="Arial" charset="0"/>
                <a:cs typeface="Arial" charset="0"/>
              </a:rPr>
            </a:br>
            <a:r>
              <a:rPr lang="en-US" sz="1050" dirty="0">
                <a:solidFill>
                  <a:schemeClr val="bg1"/>
                </a:solidFill>
                <a:latin typeface="Arial" charset="0"/>
                <a:cs typeface="Arial" charset="0"/>
              </a:rPr>
              <a:t> X</a:t>
            </a:r>
            <a:endParaRPr lang="en-US" sz="2000" dirty="0">
              <a:latin typeface="Arial" charset="0"/>
              <a:cs typeface="Arial" charset="0"/>
            </a:endParaRPr>
          </a:p>
          <a:p>
            <a:pPr eaLnBrk="1" hangingPunct="1">
              <a:lnSpc>
                <a:spcPct val="90000"/>
              </a:lnSpc>
              <a:buFont typeface="Wingdings" pitchFamily="2" charset="2"/>
              <a:buChar char="§"/>
              <a:defRPr/>
            </a:pPr>
            <a:r>
              <a:rPr lang="en-US" sz="2000" dirty="0">
                <a:latin typeface="Arial" charset="0"/>
                <a:cs typeface="Arial" charset="0"/>
              </a:rPr>
              <a:t>Click the </a:t>
            </a:r>
            <a:r>
              <a:rPr lang="en-US" sz="2000" b="1" dirty="0">
                <a:latin typeface="Arial" charset="0"/>
                <a:cs typeface="Arial" charset="0"/>
              </a:rPr>
              <a:t>Close</a:t>
            </a:r>
            <a:r>
              <a:rPr lang="en-US" sz="2000" dirty="0">
                <a:latin typeface="Arial" charset="0"/>
                <a:cs typeface="Arial" charset="0"/>
              </a:rPr>
              <a:t> button (</a:t>
            </a:r>
            <a:r>
              <a:rPr lang="en-US" sz="2000" b="1" dirty="0">
                <a:latin typeface="Arial" charset="0"/>
                <a:cs typeface="Arial" charset="0"/>
              </a:rPr>
              <a:t>X</a:t>
            </a:r>
            <a:r>
              <a:rPr lang="en-US" sz="2000" dirty="0">
                <a:latin typeface="Arial" charset="0"/>
                <a:cs typeface="Arial" charset="0"/>
              </a:rPr>
              <a:t>) to close both Word files without saving any changes.</a:t>
            </a:r>
          </a:p>
          <a:p>
            <a:pPr eaLnBrk="1" hangingPunct="1">
              <a:lnSpc>
                <a:spcPct val="90000"/>
              </a:lnSpc>
              <a:buFont typeface="Wingdings" pitchFamily="2" charset="2"/>
              <a:buChar char="§"/>
              <a:defRPr/>
            </a:pPr>
            <a:r>
              <a:rPr lang="en-US" sz="2000" dirty="0">
                <a:latin typeface="Arial" charset="0"/>
                <a:cs typeface="Arial" charset="0"/>
              </a:rPr>
              <a:t>Resume GDP activities from the </a:t>
            </a:r>
            <a:r>
              <a:rPr lang="en-US" sz="2000" b="1" dirty="0">
                <a:latin typeface="Arial" charset="0"/>
                <a:cs typeface="Arial" charset="0"/>
              </a:rPr>
              <a:t>GDP11e – Internet Explorer </a:t>
            </a:r>
            <a:r>
              <a:rPr lang="en-US" sz="2000" dirty="0">
                <a:latin typeface="Arial" charset="0"/>
                <a:cs typeface="Arial" charset="0"/>
              </a:rPr>
              <a:t>or </a:t>
            </a:r>
            <a:r>
              <a:rPr lang="en-US" sz="2000" b="1" dirty="0">
                <a:latin typeface="Arial" charset="0"/>
                <a:cs typeface="Arial" charset="0"/>
              </a:rPr>
              <a:t>GDP11e – Mozilla Firefox </a:t>
            </a:r>
            <a:r>
              <a:rPr lang="en-US" sz="2000" dirty="0">
                <a:latin typeface="Arial" charset="0"/>
                <a:cs typeface="Arial" charset="0"/>
              </a:rPr>
              <a:t>browser window, which should now be active. Or if the GDP window is not active, from the </a:t>
            </a:r>
            <a:r>
              <a:rPr lang="en-US" sz="2000" b="1" dirty="0">
                <a:latin typeface="Arial" charset="0"/>
                <a:cs typeface="Arial" charset="0"/>
              </a:rPr>
              <a:t>Windows</a:t>
            </a:r>
            <a:r>
              <a:rPr lang="en-US" sz="2000" dirty="0">
                <a:latin typeface="Arial" charset="0"/>
                <a:cs typeface="Arial" charset="0"/>
              </a:rPr>
              <a:t> </a:t>
            </a:r>
            <a:r>
              <a:rPr lang="en-US" sz="2000" b="1" dirty="0">
                <a:latin typeface="Arial" charset="0"/>
                <a:cs typeface="Arial" charset="0"/>
              </a:rPr>
              <a:t>Taskbar</a:t>
            </a:r>
            <a:r>
              <a:rPr lang="en-US" sz="2000" dirty="0">
                <a:latin typeface="Arial" charset="0"/>
                <a:cs typeface="Arial" charset="0"/>
              </a:rPr>
              <a:t>, click the task button named </a:t>
            </a:r>
            <a:r>
              <a:rPr lang="en-US" sz="2000" b="1" dirty="0">
                <a:latin typeface="Arial" charset="0"/>
                <a:cs typeface="Arial" charset="0"/>
              </a:rPr>
              <a:t>GDP11e – Internet Explorer</a:t>
            </a:r>
            <a:r>
              <a:rPr lang="en-US" sz="2000" dirty="0">
                <a:latin typeface="Arial" charset="0"/>
                <a:cs typeface="Arial" charset="0"/>
              </a:rPr>
              <a:t> or </a:t>
            </a:r>
            <a:r>
              <a:rPr lang="en-US" sz="2000" b="1" dirty="0">
                <a:latin typeface="Arial" charset="0"/>
                <a:cs typeface="Arial" charset="0"/>
              </a:rPr>
              <a:t>GDP11e – Mozilla Firefox</a:t>
            </a:r>
            <a:r>
              <a:rPr lang="en-US" sz="2000" dirty="0">
                <a:latin typeface="Arial" charset="0"/>
                <a:cs typeface="Arial" charset="0"/>
              </a:rPr>
              <a:t>.</a:t>
            </a:r>
          </a:p>
          <a:p>
            <a:pPr eaLnBrk="1" hangingPunct="1">
              <a:lnSpc>
                <a:spcPct val="90000"/>
              </a:lnSpc>
              <a:buFont typeface="Wingdings" pitchFamily="2" charset="2"/>
              <a:buChar char="§"/>
              <a:defRPr/>
            </a:pPr>
            <a:endParaRPr lang="en-US" sz="2000" dirty="0">
              <a:latin typeface="Arial" charset="0"/>
              <a:cs typeface="Arial" charset="0"/>
            </a:endParaRPr>
          </a:p>
        </p:txBody>
      </p:sp>
      <p:sp>
        <p:nvSpPr>
          <p:cNvPr id="4"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20</a:t>
            </a:r>
            <a:endParaRPr lang="en-US" dirty="0">
              <a:solidFill>
                <a:schemeClr val="bg1">
                  <a:lumMod val="6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GDP—Browse</a:t>
            </a:r>
          </a:p>
        </p:txBody>
      </p:sp>
      <p:sp>
        <p:nvSpPr>
          <p:cNvPr id="27651" name="Rectangle 3" descr="Rectangle: Click to edit Master text styles&#10;Second level&#10;Third level&#10;Fourth level&#10;Fifth level"/>
          <p:cNvSpPr>
            <a:spLocks noGrp="1" noChangeArrowheads="1"/>
          </p:cNvSpPr>
          <p:nvPr>
            <p:ph type="body" idx="4294967295"/>
          </p:nvPr>
        </p:nvSpPr>
        <p:spPr>
          <a:xfrm>
            <a:off x="1317625" y="1138238"/>
            <a:ext cx="7453313" cy="1668462"/>
          </a:xfrm>
        </p:spPr>
        <p:txBody>
          <a:bodyPr/>
          <a:lstStyle/>
          <a:p>
            <a:pPr eaLnBrk="1" hangingPunct="1">
              <a:lnSpc>
                <a:spcPct val="90000"/>
              </a:lnSpc>
              <a:buFont typeface="Wingdings" pitchFamily="2" charset="2"/>
              <a:buChar char="§"/>
            </a:pPr>
            <a:r>
              <a:rPr lang="en-US" sz="2000">
                <a:latin typeface="Arial "/>
              </a:rPr>
              <a:t>Click </a:t>
            </a:r>
            <a:r>
              <a:rPr lang="en-US" sz="2000" b="1">
                <a:latin typeface="Arial "/>
              </a:rPr>
              <a:t>Browse</a:t>
            </a:r>
            <a:r>
              <a:rPr lang="en-US" sz="2000">
                <a:latin typeface="Arial "/>
              </a:rPr>
              <a:t>; browse to the </a:t>
            </a:r>
            <a:r>
              <a:rPr lang="en-US" sz="2000" b="1">
                <a:latin typeface="Arial "/>
              </a:rPr>
              <a:t>GDPFILES</a:t>
            </a:r>
            <a:r>
              <a:rPr lang="en-US" sz="2000">
                <a:latin typeface="Arial "/>
              </a:rPr>
              <a:t> directory.</a:t>
            </a:r>
          </a:p>
          <a:p>
            <a:pPr eaLnBrk="1" hangingPunct="1">
              <a:lnSpc>
                <a:spcPct val="90000"/>
              </a:lnSpc>
              <a:buFont typeface="Wingdings" pitchFamily="2" charset="2"/>
              <a:buChar char="§"/>
            </a:pPr>
            <a:r>
              <a:rPr lang="en-US" sz="2000">
                <a:latin typeface="Arial "/>
              </a:rPr>
              <a:t>Double-click the file to be uploaded and saved to GDP; when the browse action is complete, the file name appears in the </a:t>
            </a:r>
            <a:r>
              <a:rPr lang="en-US" sz="2000" b="1">
                <a:latin typeface="Arial "/>
              </a:rPr>
              <a:t>Browse</a:t>
            </a:r>
            <a:r>
              <a:rPr lang="en-US" sz="2000">
                <a:latin typeface="Arial "/>
              </a:rPr>
              <a:t> box.</a:t>
            </a:r>
          </a:p>
          <a:p>
            <a:pPr eaLnBrk="1" hangingPunct="1">
              <a:lnSpc>
                <a:spcPct val="90000"/>
              </a:lnSpc>
              <a:buFont typeface="Wingdings" pitchFamily="2" charset="2"/>
              <a:buChar char="§"/>
            </a:pPr>
            <a:endParaRPr lang="en-US" sz="2000"/>
          </a:p>
        </p:txBody>
      </p:sp>
      <p:sp>
        <p:nvSpPr>
          <p:cNvPr id="26629" name="Text Box 4" descr="Rectangle: Click to edit Master text styles&#10;Second level&#10;Third level&#10;Fourth level&#10;Fifth level"/>
          <p:cNvSpPr txBox="1">
            <a:spLocks noChangeArrowheads="1"/>
          </p:cNvSpPr>
          <p:nvPr/>
        </p:nvSpPr>
        <p:spPr bwMode="auto">
          <a:xfrm>
            <a:off x="1328738" y="3702050"/>
            <a:ext cx="7453312" cy="2093913"/>
          </a:xfrm>
          <a:prstGeom prst="rect">
            <a:avLst/>
          </a:prstGeom>
          <a:noFill/>
          <a:ln w="9525">
            <a:noFill/>
            <a:miter lim="800000"/>
            <a:headEnd/>
            <a:tailEnd/>
          </a:ln>
        </p:spPr>
        <p:txBody>
          <a:bodyPr/>
          <a:lstStyle/>
          <a:p>
            <a:pPr marL="365125" indent="-282575" fontAlgn="base">
              <a:lnSpc>
                <a:spcPct val="90000"/>
              </a:lnSpc>
              <a:spcBef>
                <a:spcPts val="600"/>
              </a:spcBef>
              <a:spcAft>
                <a:spcPct val="0"/>
              </a:spcAft>
              <a:defRPr/>
            </a:pPr>
            <a:r>
              <a:rPr lang="en-US" dirty="0">
                <a:latin typeface="Gill Sans MT" pitchFamily="34" charset="0"/>
              </a:rPr>
              <a:t>At this point, several things happen:</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dirty="0">
                <a:latin typeface="Gill Sans MT" pitchFamily="34" charset="0"/>
              </a:rPr>
              <a:t>The uploaded file is now saved to the GDP Web site but will not yet appear under </a:t>
            </a:r>
            <a:r>
              <a:rPr lang="en-US" b="1" dirty="0">
                <a:latin typeface="Gill Sans MT" pitchFamily="34" charset="0"/>
              </a:rPr>
              <a:t>My GDP</a:t>
            </a:r>
            <a:r>
              <a:rPr lang="en-US" dirty="0">
                <a:latin typeface="Gill Sans MT" pitchFamily="34" charset="0"/>
              </a:rPr>
              <a:t>, </a:t>
            </a:r>
            <a:r>
              <a:rPr lang="en-US" b="1" dirty="0">
                <a:latin typeface="Gill Sans MT" pitchFamily="34" charset="0"/>
              </a:rPr>
              <a:t>Portfolio</a:t>
            </a:r>
            <a:r>
              <a:rPr lang="en-US" dirty="0">
                <a:latin typeface="Gill Sans MT" pitchFamily="34" charset="0"/>
              </a:rPr>
              <a:t>. If desired, you can </a:t>
            </a:r>
            <a:r>
              <a:rPr lang="en-US" b="1" dirty="0">
                <a:solidFill>
                  <a:schemeClr val="accent6"/>
                </a:solidFill>
                <a:latin typeface="Gill Sans MT" pitchFamily="34" charset="0"/>
              </a:rPr>
              <a:t>move to a second location</a:t>
            </a:r>
            <a:r>
              <a:rPr lang="en-US" dirty="0">
                <a:latin typeface="Gill Sans MT" pitchFamily="34" charset="0"/>
              </a:rPr>
              <a:t> and use </a:t>
            </a:r>
            <a:r>
              <a:rPr lang="en-US" b="1" dirty="0">
                <a:latin typeface="Gill Sans MT" pitchFamily="34" charset="0"/>
              </a:rPr>
              <a:t>Edit Work </a:t>
            </a:r>
            <a:r>
              <a:rPr lang="en-US" dirty="0">
                <a:latin typeface="Gill Sans MT" pitchFamily="34" charset="0"/>
              </a:rPr>
              <a:t>to download the browsed file and resume work at that location (perhaps at home or at work).</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dirty="0">
                <a:latin typeface="Gill Sans MT" pitchFamily="34" charset="0"/>
              </a:rPr>
              <a:t>A time stamp has been added for the document. </a:t>
            </a:r>
            <a:r>
              <a:rPr lang="en-US" b="1" dirty="0">
                <a:latin typeface="Gill Sans MT" pitchFamily="34" charset="0"/>
              </a:rPr>
              <a:t>Time Spent </a:t>
            </a:r>
            <a:r>
              <a:rPr lang="en-US" dirty="0">
                <a:latin typeface="Gill Sans MT" pitchFamily="34" charset="0"/>
              </a:rPr>
              <a:t>begins when you click </a:t>
            </a:r>
            <a:r>
              <a:rPr lang="en-US" b="1" dirty="0">
                <a:latin typeface="Gill Sans MT" pitchFamily="34" charset="0"/>
              </a:rPr>
              <a:t>Start</a:t>
            </a:r>
            <a:r>
              <a:rPr lang="en-US" dirty="0">
                <a:latin typeface="Gill Sans MT" pitchFamily="34" charset="0"/>
              </a:rPr>
              <a:t> </a:t>
            </a:r>
            <a:r>
              <a:rPr lang="en-US" b="1" dirty="0">
                <a:latin typeface="Gill Sans MT" pitchFamily="34" charset="0"/>
              </a:rPr>
              <a:t>Work</a:t>
            </a:r>
            <a:r>
              <a:rPr lang="en-US" dirty="0">
                <a:latin typeface="Gill Sans MT" pitchFamily="34" charset="0"/>
              </a:rPr>
              <a:t> and ends when the file name appears in the </a:t>
            </a:r>
            <a:r>
              <a:rPr lang="en-US" b="1" dirty="0">
                <a:latin typeface="Gill Sans MT" pitchFamily="34" charset="0"/>
              </a:rPr>
              <a:t>Browse</a:t>
            </a:r>
            <a:r>
              <a:rPr lang="en-US" dirty="0">
                <a:latin typeface="Gill Sans MT" pitchFamily="34" charset="0"/>
              </a:rPr>
              <a:t> box. </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dirty="0">
                <a:latin typeface="Gill Sans MT" pitchFamily="34" charset="0"/>
              </a:rPr>
              <a:t>When you click </a:t>
            </a:r>
            <a:r>
              <a:rPr lang="en-US" b="1" dirty="0">
                <a:latin typeface="Gill Sans MT" pitchFamily="34" charset="0"/>
              </a:rPr>
              <a:t>Submit</a:t>
            </a:r>
            <a:r>
              <a:rPr lang="en-US" dirty="0">
                <a:latin typeface="Gill Sans MT" pitchFamily="34" charset="0"/>
              </a:rPr>
              <a:t> </a:t>
            </a:r>
            <a:r>
              <a:rPr lang="en-US" b="1" dirty="0">
                <a:latin typeface="Gill Sans MT" pitchFamily="34" charset="0"/>
              </a:rPr>
              <a:t>Work</a:t>
            </a:r>
            <a:r>
              <a:rPr lang="en-US" dirty="0">
                <a:latin typeface="Gill Sans MT" pitchFamily="34" charset="0"/>
              </a:rPr>
              <a:t> to score work and send it to the </a:t>
            </a:r>
            <a:r>
              <a:rPr lang="en-US" b="1" dirty="0">
                <a:latin typeface="Gill Sans MT" pitchFamily="34" charset="0"/>
              </a:rPr>
              <a:t>Portfolio</a:t>
            </a:r>
            <a:r>
              <a:rPr lang="en-US" dirty="0">
                <a:latin typeface="Gill Sans MT" pitchFamily="34" charset="0"/>
              </a:rPr>
              <a:t>, </a:t>
            </a:r>
            <a:r>
              <a:rPr lang="en-US" b="1" dirty="0">
                <a:latin typeface="Gill Sans MT" pitchFamily="34" charset="0"/>
              </a:rPr>
              <a:t>Time</a:t>
            </a:r>
            <a:r>
              <a:rPr lang="en-US" dirty="0">
                <a:latin typeface="Gill Sans MT" pitchFamily="34" charset="0"/>
              </a:rPr>
              <a:t> </a:t>
            </a:r>
            <a:r>
              <a:rPr lang="en-US" b="1" dirty="0">
                <a:latin typeface="Gill Sans MT" pitchFamily="34" charset="0"/>
              </a:rPr>
              <a:t>Spent</a:t>
            </a:r>
            <a:r>
              <a:rPr lang="en-US" dirty="0">
                <a:latin typeface="Gill Sans MT" pitchFamily="34" charset="0"/>
              </a:rPr>
              <a:t> is recorded in the </a:t>
            </a:r>
            <a:r>
              <a:rPr lang="en-US" b="1" dirty="0">
                <a:latin typeface="Gill Sans MT" pitchFamily="34" charset="0"/>
              </a:rPr>
              <a:t>Portfolio</a:t>
            </a:r>
            <a:r>
              <a:rPr lang="en-US" dirty="0">
                <a:latin typeface="Gill Sans MT" pitchFamily="34" charset="0"/>
              </a:rPr>
              <a:t>.</a:t>
            </a:r>
          </a:p>
          <a:p>
            <a:pPr marL="365125" indent="-282575" fontAlgn="base">
              <a:lnSpc>
                <a:spcPct val="90000"/>
              </a:lnSpc>
              <a:spcBef>
                <a:spcPts val="600"/>
              </a:spcBef>
              <a:spcAft>
                <a:spcPct val="0"/>
              </a:spcAft>
              <a:buClr>
                <a:schemeClr val="accent1"/>
              </a:buClr>
              <a:buSzPct val="80000"/>
              <a:buFont typeface="Wingdings" pitchFamily="2" charset="2"/>
              <a:buChar char="§"/>
              <a:defRPr/>
            </a:pPr>
            <a:endParaRPr lang="en-US" dirty="0">
              <a:latin typeface="Gill Sans MT" pitchFamily="34" charset="0"/>
            </a:endParaRPr>
          </a:p>
        </p:txBody>
      </p:sp>
      <p:sp>
        <p:nvSpPr>
          <p:cNvPr id="7"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21</a:t>
            </a:r>
            <a:endParaRPr lang="en-US" dirty="0">
              <a:solidFill>
                <a:schemeClr val="bg1">
                  <a:lumMod val="65000"/>
                </a:schemeClr>
              </a:solidFill>
            </a:endParaRPr>
          </a:p>
        </p:txBody>
      </p:sp>
      <p:pic>
        <p:nvPicPr>
          <p:cNvPr id="27654" name="Picture 7"/>
          <p:cNvPicPr>
            <a:picLocks noChangeAspect="1" noChangeArrowheads="1"/>
          </p:cNvPicPr>
          <p:nvPr/>
        </p:nvPicPr>
        <p:blipFill>
          <a:blip r:embed="rId3" cstate="print"/>
          <a:srcRect/>
          <a:stretch>
            <a:fillRect/>
          </a:stretch>
        </p:blipFill>
        <p:spPr bwMode="auto">
          <a:xfrm>
            <a:off x="3251200" y="2465388"/>
            <a:ext cx="3895725" cy="990600"/>
          </a:xfrm>
          <a:prstGeom prst="rect">
            <a:avLst/>
          </a:prstGeom>
          <a:noFill/>
          <a:ln w="9525">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GDP—Submit Work</a:t>
            </a:r>
          </a:p>
        </p:txBody>
      </p:sp>
      <p:sp>
        <p:nvSpPr>
          <p:cNvPr id="28675" name="Rectangle 3" descr="Rectangle: Click to edit Master text styles&#10;Second level&#10;Third level&#10;Fourth level&#10;Fifth level"/>
          <p:cNvSpPr>
            <a:spLocks noGrp="1" noChangeArrowheads="1"/>
          </p:cNvSpPr>
          <p:nvPr>
            <p:ph type="body" idx="4294967295"/>
          </p:nvPr>
        </p:nvSpPr>
        <p:spPr>
          <a:xfrm>
            <a:off x="1371600" y="1681163"/>
            <a:ext cx="7453313" cy="3049587"/>
          </a:xfrm>
        </p:spPr>
        <p:txBody>
          <a:bodyPr/>
          <a:lstStyle/>
          <a:p>
            <a:pPr eaLnBrk="1" hangingPunct="1">
              <a:lnSpc>
                <a:spcPct val="90000"/>
              </a:lnSpc>
              <a:buFont typeface="Wingdings" pitchFamily="2" charset="2"/>
              <a:buChar char="§"/>
            </a:pPr>
            <a:r>
              <a:rPr lang="en-US" sz="2000">
                <a:latin typeface="Arial "/>
              </a:rPr>
              <a:t>The job is scored and sent to your instructor. </a:t>
            </a:r>
          </a:p>
          <a:p>
            <a:pPr eaLnBrk="1" hangingPunct="1">
              <a:lnSpc>
                <a:spcPct val="90000"/>
              </a:lnSpc>
              <a:buFont typeface="Wingdings" pitchFamily="2" charset="2"/>
              <a:buChar char="§"/>
            </a:pPr>
            <a:r>
              <a:rPr lang="en-US" sz="2000">
                <a:latin typeface="Arial "/>
              </a:rPr>
              <a:t>When your instructor logs in to GDP, a special icon will appear next to your name to alert the instructor to new work.</a:t>
            </a:r>
            <a:br>
              <a:rPr lang="en-US" sz="2000">
                <a:latin typeface="Arial "/>
              </a:rPr>
            </a:br>
            <a:r>
              <a:rPr lang="en-US" sz="2000">
                <a:latin typeface="Arial "/>
              </a:rPr>
              <a:t/>
            </a:r>
            <a:br>
              <a:rPr lang="en-US" sz="2000">
                <a:latin typeface="Arial "/>
              </a:rPr>
            </a:br>
            <a:r>
              <a:rPr lang="en-US" sz="2000">
                <a:latin typeface="Arial "/>
              </a:rPr>
              <a:t/>
            </a:r>
            <a:br>
              <a:rPr lang="en-US" sz="2000">
                <a:latin typeface="Arial "/>
              </a:rPr>
            </a:br>
            <a:r>
              <a:rPr lang="en-US" sz="2000">
                <a:latin typeface="Arial "/>
              </a:rPr>
              <a:t/>
            </a:r>
            <a:br>
              <a:rPr lang="en-US" sz="2000">
                <a:latin typeface="Arial "/>
              </a:rPr>
            </a:br>
            <a:r>
              <a:rPr lang="en-US" sz="2000">
                <a:latin typeface="Arial "/>
              </a:rPr>
              <a:t/>
            </a:r>
            <a:br>
              <a:rPr lang="en-US" sz="2000">
                <a:latin typeface="Arial "/>
              </a:rPr>
            </a:br>
            <a:endParaRPr lang="en-US" sz="2000">
              <a:latin typeface="Arial "/>
            </a:endParaRPr>
          </a:p>
          <a:p>
            <a:pPr eaLnBrk="1" hangingPunct="1">
              <a:lnSpc>
                <a:spcPct val="90000"/>
              </a:lnSpc>
              <a:buFont typeface="Wingdings" pitchFamily="2" charset="2"/>
              <a:buChar char="§"/>
            </a:pPr>
            <a:r>
              <a:rPr lang="en-US" sz="2000">
                <a:latin typeface="Arial "/>
              </a:rPr>
              <a:t>The </a:t>
            </a:r>
            <a:r>
              <a:rPr lang="en-US" sz="2000" b="1">
                <a:latin typeface="Arial "/>
              </a:rPr>
              <a:t>Time</a:t>
            </a:r>
            <a:r>
              <a:rPr lang="en-US" sz="2000">
                <a:latin typeface="Arial "/>
              </a:rPr>
              <a:t> </a:t>
            </a:r>
            <a:r>
              <a:rPr lang="en-US" sz="2000" b="1">
                <a:latin typeface="Arial "/>
              </a:rPr>
              <a:t>Spent</a:t>
            </a:r>
            <a:r>
              <a:rPr lang="en-US" sz="2000">
                <a:latin typeface="Arial "/>
              </a:rPr>
              <a:t> recorded in your </a:t>
            </a:r>
            <a:r>
              <a:rPr lang="en-US" sz="2000" b="1">
                <a:latin typeface="Arial "/>
              </a:rPr>
              <a:t>Portfolio</a:t>
            </a:r>
            <a:r>
              <a:rPr lang="en-US" sz="2000">
                <a:latin typeface="Arial "/>
              </a:rPr>
              <a:t> is based on the time elapsed between </a:t>
            </a:r>
            <a:r>
              <a:rPr lang="en-US" sz="2000" b="1">
                <a:latin typeface="Arial "/>
              </a:rPr>
              <a:t>Start</a:t>
            </a:r>
            <a:r>
              <a:rPr lang="en-US" sz="2000">
                <a:latin typeface="Arial "/>
              </a:rPr>
              <a:t> </a:t>
            </a:r>
            <a:r>
              <a:rPr lang="en-US" sz="2000" b="1">
                <a:latin typeface="Arial "/>
              </a:rPr>
              <a:t>Work</a:t>
            </a:r>
            <a:r>
              <a:rPr lang="en-US" sz="2000">
                <a:latin typeface="Arial "/>
              </a:rPr>
              <a:t> and </a:t>
            </a:r>
            <a:r>
              <a:rPr lang="en-US" sz="2000" b="1">
                <a:latin typeface="Arial "/>
              </a:rPr>
              <a:t>Browse</a:t>
            </a:r>
            <a:r>
              <a:rPr lang="en-US" sz="2000">
                <a:latin typeface="Arial "/>
              </a:rPr>
              <a:t> actions.</a:t>
            </a:r>
            <a:br>
              <a:rPr lang="en-US" sz="2000">
                <a:latin typeface="Arial "/>
              </a:rPr>
            </a:br>
            <a:endParaRPr lang="en-US" sz="2000">
              <a:latin typeface="Arial "/>
            </a:endParaRPr>
          </a:p>
          <a:p>
            <a:pPr eaLnBrk="1" hangingPunct="1">
              <a:lnSpc>
                <a:spcPct val="90000"/>
              </a:lnSpc>
              <a:buFont typeface="Wingdings 2" pitchFamily="18" charset="2"/>
              <a:buNone/>
            </a:pPr>
            <a:r>
              <a:rPr lang="en-US" sz="2000">
                <a:latin typeface="Arial "/>
              </a:rPr>
              <a:t/>
            </a:r>
            <a:br>
              <a:rPr lang="en-US" sz="2000">
                <a:latin typeface="Arial "/>
              </a:rPr>
            </a:br>
            <a:endParaRPr lang="en-US" sz="1600">
              <a:latin typeface="Arial" charset="0"/>
              <a:cs typeface="Arial" charset="0"/>
            </a:endParaRPr>
          </a:p>
        </p:txBody>
      </p:sp>
      <p:pic>
        <p:nvPicPr>
          <p:cNvPr id="28676" name="Picture 2"/>
          <p:cNvPicPr>
            <a:picLocks noChangeAspect="1" noChangeArrowheads="1"/>
          </p:cNvPicPr>
          <p:nvPr/>
        </p:nvPicPr>
        <p:blipFill>
          <a:blip r:embed="rId3" cstate="print"/>
          <a:srcRect l="1042" t="4716"/>
          <a:stretch>
            <a:fillRect/>
          </a:stretch>
        </p:blipFill>
        <p:spPr bwMode="auto">
          <a:xfrm>
            <a:off x="1881188" y="2795588"/>
            <a:ext cx="6834187" cy="1017587"/>
          </a:xfrm>
          <a:prstGeom prst="rect">
            <a:avLst/>
          </a:prstGeom>
          <a:noFill/>
          <a:ln w="9525">
            <a:solidFill>
              <a:schemeClr val="tx1"/>
            </a:solidFill>
            <a:miter lim="800000"/>
            <a:headEnd/>
            <a:tailEnd/>
          </a:ln>
        </p:spPr>
      </p:pic>
      <p:sp>
        <p:nvSpPr>
          <p:cNvPr id="28677" name="Rectangle 5"/>
          <p:cNvSpPr>
            <a:spLocks noChangeArrowheads="1"/>
          </p:cNvSpPr>
          <p:nvPr/>
        </p:nvSpPr>
        <p:spPr bwMode="auto">
          <a:xfrm>
            <a:off x="1371600" y="1092200"/>
            <a:ext cx="7591425" cy="461963"/>
          </a:xfrm>
          <a:prstGeom prst="rect">
            <a:avLst/>
          </a:prstGeom>
          <a:noFill/>
          <a:ln w="9525">
            <a:noFill/>
            <a:miter lim="800000"/>
            <a:headEnd/>
            <a:tailEnd/>
          </a:ln>
        </p:spPr>
        <p:txBody>
          <a:bodyPr>
            <a:spAutoFit/>
          </a:bodyPr>
          <a:lstStyle/>
          <a:p>
            <a:pPr fontAlgn="base">
              <a:spcBef>
                <a:spcPct val="20000"/>
              </a:spcBef>
              <a:spcAft>
                <a:spcPct val="0"/>
              </a:spcAft>
            </a:pPr>
            <a:r>
              <a:rPr lang="en-US" sz="2400">
                <a:latin typeface="Arial "/>
              </a:rPr>
              <a:t>When you click </a:t>
            </a:r>
            <a:r>
              <a:rPr lang="en-US" sz="2400" b="1">
                <a:latin typeface="Arial "/>
              </a:rPr>
              <a:t>Submit</a:t>
            </a:r>
            <a:r>
              <a:rPr lang="en-US" sz="2400">
                <a:latin typeface="Arial "/>
              </a:rPr>
              <a:t> </a:t>
            </a:r>
            <a:r>
              <a:rPr lang="en-US" sz="2400" b="1">
                <a:latin typeface="Arial "/>
              </a:rPr>
              <a:t>Work</a:t>
            </a:r>
            <a:r>
              <a:rPr lang="en-US" sz="2400">
                <a:latin typeface="Arial "/>
              </a:rPr>
              <a:t>, several things happen:</a:t>
            </a:r>
          </a:p>
        </p:txBody>
      </p:sp>
      <p:pic>
        <p:nvPicPr>
          <p:cNvPr id="28678" name="Picture 6"/>
          <p:cNvPicPr>
            <a:picLocks noChangeAspect="1" noChangeArrowheads="1"/>
          </p:cNvPicPr>
          <p:nvPr/>
        </p:nvPicPr>
        <p:blipFill>
          <a:blip r:embed="rId4" cstate="print"/>
          <a:srcRect/>
          <a:stretch>
            <a:fillRect/>
          </a:stretch>
        </p:blipFill>
        <p:spPr bwMode="auto">
          <a:xfrm>
            <a:off x="1881188" y="4662488"/>
            <a:ext cx="6319837" cy="1357312"/>
          </a:xfrm>
          <a:prstGeom prst="rect">
            <a:avLst/>
          </a:prstGeom>
          <a:noFill/>
          <a:ln w="9525">
            <a:solidFill>
              <a:schemeClr val="tx1"/>
            </a:solidFill>
            <a:miter lim="800000"/>
            <a:headEnd/>
            <a:tailEnd/>
          </a:ln>
        </p:spPr>
      </p:pic>
      <p:sp>
        <p:nvSpPr>
          <p:cNvPr id="28679" name="Rectangle 7"/>
          <p:cNvSpPr>
            <a:spLocks noChangeArrowheads="1"/>
          </p:cNvSpPr>
          <p:nvPr/>
        </p:nvSpPr>
        <p:spPr bwMode="auto">
          <a:xfrm>
            <a:off x="1616075" y="6169025"/>
            <a:ext cx="6900863" cy="5238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srgbClr val="002060"/>
                </a:solidFill>
                <a:latin typeface="Arial" charset="0"/>
                <a:ea typeface="Verdana" pitchFamily="34" charset="0"/>
                <a:cs typeface="Arial" charset="0"/>
              </a:rPr>
              <a:t>Note</a:t>
            </a:r>
            <a:r>
              <a:rPr lang="en-US" sz="1400">
                <a:solidFill>
                  <a:srgbClr val="002060"/>
                </a:solidFill>
                <a:latin typeface="Arial" charset="0"/>
                <a:ea typeface="Verdana" pitchFamily="34" charset="0"/>
                <a:cs typeface="Arial" charset="0"/>
              </a:rPr>
              <a:t>:</a:t>
            </a:r>
            <a:r>
              <a:rPr lang="en-US" sz="1400">
                <a:latin typeface="Arial" charset="0"/>
                <a:cs typeface="Arial" charset="0"/>
              </a:rPr>
              <a:t> If </a:t>
            </a:r>
            <a:r>
              <a:rPr lang="en-US" sz="1400" b="1">
                <a:latin typeface="Arial" charset="0"/>
                <a:cs typeface="Arial" charset="0"/>
              </a:rPr>
              <a:t>Time</a:t>
            </a:r>
            <a:r>
              <a:rPr lang="en-US" sz="1400">
                <a:latin typeface="Arial" charset="0"/>
                <a:cs typeface="Arial" charset="0"/>
              </a:rPr>
              <a:t> </a:t>
            </a:r>
            <a:r>
              <a:rPr lang="en-US" sz="1400" b="1">
                <a:latin typeface="Arial" charset="0"/>
                <a:cs typeface="Arial" charset="0"/>
              </a:rPr>
              <a:t>Spent</a:t>
            </a:r>
            <a:r>
              <a:rPr lang="en-US" sz="1400">
                <a:latin typeface="Arial" charset="0"/>
                <a:cs typeface="Arial" charset="0"/>
              </a:rPr>
              <a:t> is a factor in grading, work quickly to start, complete, and save your job; use </a:t>
            </a:r>
            <a:r>
              <a:rPr lang="en-US" sz="1400" b="1">
                <a:latin typeface="Arial" charset="0"/>
                <a:cs typeface="Arial" charset="0"/>
              </a:rPr>
              <a:t>Browse</a:t>
            </a:r>
            <a:r>
              <a:rPr lang="en-US" sz="1400">
                <a:latin typeface="Arial" charset="0"/>
                <a:cs typeface="Arial" charset="0"/>
              </a:rPr>
              <a:t> to upload it; click </a:t>
            </a:r>
            <a:r>
              <a:rPr lang="en-US" sz="1400" b="1">
                <a:latin typeface="Arial" charset="0"/>
                <a:cs typeface="Arial" charset="0"/>
              </a:rPr>
              <a:t>Submit</a:t>
            </a:r>
            <a:r>
              <a:rPr lang="en-US" sz="1400">
                <a:latin typeface="Arial" charset="0"/>
                <a:cs typeface="Arial" charset="0"/>
              </a:rPr>
              <a:t> </a:t>
            </a:r>
            <a:r>
              <a:rPr lang="en-US" sz="1400" b="1">
                <a:latin typeface="Arial" charset="0"/>
                <a:cs typeface="Arial" charset="0"/>
              </a:rPr>
              <a:t>Work</a:t>
            </a:r>
            <a:r>
              <a:rPr lang="en-US" sz="1400">
                <a:latin typeface="Arial" charset="0"/>
                <a:cs typeface="Arial" charset="0"/>
              </a:rPr>
              <a:t> immediately after browsing. </a:t>
            </a:r>
            <a:endParaRPr lang="en-US" sz="1400">
              <a:latin typeface="Gill Sans MT" pitchFamily="34" charset="0"/>
            </a:endParaRPr>
          </a:p>
        </p:txBody>
      </p:sp>
      <p:sp>
        <p:nvSpPr>
          <p:cNvPr id="8" name="Text Box 8"/>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22</a:t>
            </a:r>
            <a:endParaRPr lang="en-US" dirty="0">
              <a:solidFill>
                <a:schemeClr val="bg1">
                  <a:lumMod val="65000"/>
                </a:schemeClr>
              </a:solidFill>
            </a:endParaRPr>
          </a:p>
        </p:txBody>
      </p:sp>
      <p:sp>
        <p:nvSpPr>
          <p:cNvPr id="28681" name="Rectangle 9"/>
          <p:cNvSpPr>
            <a:spLocks noChangeArrowheads="1"/>
          </p:cNvSpPr>
          <p:nvPr/>
        </p:nvSpPr>
        <p:spPr bwMode="auto">
          <a:xfrm>
            <a:off x="254000" y="4935538"/>
            <a:ext cx="1362075" cy="954087"/>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FF0000"/>
                </a:solidFill>
                <a:latin typeface="Arial "/>
              </a:rPr>
              <a:t>(This example is from Keyboarding 1 course.) </a:t>
            </a:r>
            <a:endParaRPr lang="en-US" sz="1400">
              <a:latin typeface="Gill Sans MT"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Check Annotations</a:t>
            </a:r>
          </a:p>
        </p:txBody>
      </p:sp>
      <p:sp>
        <p:nvSpPr>
          <p:cNvPr id="29699" name="Rectangle 3" descr="Rectangle: Click to edit Master text styles&#10;Second level&#10;Third level&#10;Fourth level&#10;Fifth level"/>
          <p:cNvSpPr>
            <a:spLocks noGrp="1" noChangeArrowheads="1"/>
          </p:cNvSpPr>
          <p:nvPr>
            <p:ph type="body" idx="4294967295"/>
          </p:nvPr>
        </p:nvSpPr>
        <p:spPr>
          <a:xfrm>
            <a:off x="1371600" y="2030413"/>
            <a:ext cx="7453313" cy="2041525"/>
          </a:xfrm>
        </p:spPr>
        <p:txBody>
          <a:bodyPr/>
          <a:lstStyle/>
          <a:p>
            <a:pPr eaLnBrk="1" hangingPunct="1">
              <a:lnSpc>
                <a:spcPct val="90000"/>
              </a:lnSpc>
              <a:buFont typeface="Wingdings" pitchFamily="2" charset="2"/>
              <a:buChar char="§"/>
            </a:pPr>
            <a:r>
              <a:rPr lang="en-US" sz="2000">
                <a:latin typeface="Arial" charset="0"/>
                <a:cs typeface="Arial" charset="0"/>
              </a:rPr>
              <a:t>Note that a red “</a:t>
            </a:r>
            <a:r>
              <a:rPr lang="en-US" sz="2000">
                <a:solidFill>
                  <a:srgbClr val="FF0000"/>
                </a:solidFill>
                <a:latin typeface="Arial" charset="0"/>
                <a:cs typeface="Arial" charset="0"/>
              </a:rPr>
              <a:t>A</a:t>
            </a:r>
            <a:r>
              <a:rPr lang="en-US" sz="2000">
                <a:latin typeface="Arial" charset="0"/>
                <a:cs typeface="Arial" charset="0"/>
              </a:rPr>
              <a:t>” flags all items with annotations—always click </a:t>
            </a:r>
            <a:r>
              <a:rPr lang="en-US" sz="2000" b="1">
                <a:latin typeface="Arial" charset="0"/>
                <a:cs typeface="Arial" charset="0"/>
              </a:rPr>
              <a:t>Show</a:t>
            </a:r>
            <a:r>
              <a:rPr lang="en-US" sz="2000">
                <a:latin typeface="Arial" charset="0"/>
                <a:cs typeface="Arial" charset="0"/>
              </a:rPr>
              <a:t> </a:t>
            </a:r>
            <a:r>
              <a:rPr lang="en-US" sz="2000" b="1">
                <a:latin typeface="Arial" charset="0"/>
                <a:cs typeface="Arial" charset="0"/>
              </a:rPr>
              <a:t>All</a:t>
            </a:r>
            <a:r>
              <a:rPr lang="en-US" sz="2000">
                <a:latin typeface="Arial" charset="0"/>
                <a:cs typeface="Arial" charset="0"/>
              </a:rPr>
              <a:t> to be sure that all work is displayed.</a:t>
            </a:r>
          </a:p>
          <a:p>
            <a:pPr eaLnBrk="1" hangingPunct="1">
              <a:lnSpc>
                <a:spcPct val="90000"/>
              </a:lnSpc>
              <a:buFont typeface="Wingdings" pitchFamily="2" charset="2"/>
              <a:buChar char="§"/>
            </a:pPr>
            <a:r>
              <a:rPr lang="en-US" sz="2000">
                <a:latin typeface="Arial" charset="0"/>
                <a:cs typeface="Arial" charset="0"/>
              </a:rPr>
              <a:t>Click </a:t>
            </a:r>
            <a:r>
              <a:rPr lang="en-US" sz="2000" b="1">
                <a:latin typeface="Arial" charset="0"/>
                <a:cs typeface="Arial" charset="0"/>
              </a:rPr>
              <a:t>Advanced Filter Off</a:t>
            </a:r>
            <a:r>
              <a:rPr lang="en-US" sz="2000">
                <a:latin typeface="Arial" charset="0"/>
                <a:cs typeface="Arial" charset="0"/>
              </a:rPr>
              <a:t>; in the </a:t>
            </a:r>
            <a:r>
              <a:rPr lang="en-US" sz="2000" b="1">
                <a:latin typeface="Arial" charset="0"/>
                <a:cs typeface="Arial" charset="0"/>
              </a:rPr>
              <a:t>Filter Student Portfolio </a:t>
            </a:r>
            <a:r>
              <a:rPr lang="en-US" sz="2000">
                <a:latin typeface="Arial" charset="0"/>
                <a:cs typeface="Arial" charset="0"/>
              </a:rPr>
              <a:t>dialog box, click </a:t>
            </a:r>
            <a:r>
              <a:rPr lang="en-US" sz="2000" b="1">
                <a:latin typeface="Arial" charset="0"/>
                <a:cs typeface="Arial" charset="0"/>
              </a:rPr>
              <a:t>Annotated only</a:t>
            </a:r>
            <a:r>
              <a:rPr lang="en-US" sz="2000">
                <a:latin typeface="Arial" charset="0"/>
                <a:cs typeface="Arial" charset="0"/>
              </a:rPr>
              <a:t> to view only annotated work. (Click </a:t>
            </a:r>
            <a:r>
              <a:rPr lang="en-US" sz="2000" b="1">
                <a:latin typeface="Arial" charset="0"/>
                <a:cs typeface="Arial" charset="0"/>
              </a:rPr>
              <a:t>Advanced Filter On</a:t>
            </a:r>
            <a:r>
              <a:rPr lang="en-US" sz="2000">
                <a:latin typeface="Arial" charset="0"/>
                <a:cs typeface="Arial" charset="0"/>
              </a:rPr>
              <a:t> and uncheck it to reverse the filter.)</a:t>
            </a:r>
          </a:p>
          <a:p>
            <a:pPr eaLnBrk="1" hangingPunct="1">
              <a:lnSpc>
                <a:spcPct val="90000"/>
              </a:lnSpc>
              <a:buFont typeface="Wingdings" pitchFamily="2" charset="2"/>
              <a:buChar char="§"/>
            </a:pPr>
            <a:endParaRPr lang="en-US" sz="1800">
              <a:latin typeface="Arial" charset="0"/>
              <a:cs typeface="Arial" charset="0"/>
            </a:endParaRPr>
          </a:p>
        </p:txBody>
      </p:sp>
      <p:sp>
        <p:nvSpPr>
          <p:cNvPr id="29700" name="Rectangle 4"/>
          <p:cNvSpPr>
            <a:spLocks noChangeArrowheads="1"/>
          </p:cNvSpPr>
          <p:nvPr/>
        </p:nvSpPr>
        <p:spPr bwMode="auto">
          <a:xfrm>
            <a:off x="1371600" y="1092200"/>
            <a:ext cx="7591425" cy="831850"/>
          </a:xfrm>
          <a:prstGeom prst="rect">
            <a:avLst/>
          </a:prstGeom>
          <a:noFill/>
          <a:ln w="9525">
            <a:noFill/>
            <a:miter lim="800000"/>
            <a:headEnd/>
            <a:tailEnd/>
          </a:ln>
        </p:spPr>
        <p:txBody>
          <a:bodyPr>
            <a:spAutoFit/>
          </a:bodyPr>
          <a:lstStyle/>
          <a:p>
            <a:pPr fontAlgn="base">
              <a:spcBef>
                <a:spcPct val="20000"/>
              </a:spcBef>
              <a:spcAft>
                <a:spcPct val="0"/>
              </a:spcAft>
            </a:pPr>
            <a:r>
              <a:rPr lang="en-US" sz="2400">
                <a:latin typeface="Arial "/>
              </a:rPr>
              <a:t>Your instructor will assess your work and add annotations, which you can view in your </a:t>
            </a:r>
            <a:r>
              <a:rPr lang="en-US" sz="2400" b="1">
                <a:latin typeface="Arial "/>
              </a:rPr>
              <a:t>Portfolio</a:t>
            </a:r>
            <a:r>
              <a:rPr lang="en-US" sz="2400">
                <a:latin typeface="Arial "/>
              </a:rPr>
              <a:t>.</a:t>
            </a:r>
          </a:p>
        </p:txBody>
      </p:sp>
      <p:pic>
        <p:nvPicPr>
          <p:cNvPr id="29701" name="Picture 5"/>
          <p:cNvPicPr>
            <a:picLocks noChangeAspect="1" noChangeArrowheads="1"/>
          </p:cNvPicPr>
          <p:nvPr/>
        </p:nvPicPr>
        <p:blipFill>
          <a:blip r:embed="rId3" cstate="print"/>
          <a:srcRect r="19807"/>
          <a:stretch>
            <a:fillRect/>
          </a:stretch>
        </p:blipFill>
        <p:spPr bwMode="auto">
          <a:xfrm>
            <a:off x="1654175" y="3956050"/>
            <a:ext cx="7021513" cy="2325688"/>
          </a:xfrm>
          <a:prstGeom prst="rect">
            <a:avLst/>
          </a:prstGeom>
          <a:noFill/>
          <a:ln w="9525">
            <a:solidFill>
              <a:schemeClr val="tx1"/>
            </a:solidFill>
            <a:miter lim="800000"/>
            <a:headEnd/>
            <a:tailEnd/>
          </a:ln>
        </p:spPr>
      </p:pic>
      <p:sp>
        <p:nvSpPr>
          <p:cNvPr id="7"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23</a:t>
            </a:r>
            <a:endParaRPr lang="en-US" dirty="0">
              <a:solidFill>
                <a:schemeClr val="bg1">
                  <a:lumMod val="65000"/>
                </a:schemeClr>
              </a:solidFill>
            </a:endParaRPr>
          </a:p>
        </p:txBody>
      </p:sp>
      <p:sp>
        <p:nvSpPr>
          <p:cNvPr id="29703" name="Rectangle 7"/>
          <p:cNvSpPr>
            <a:spLocks noChangeArrowheads="1"/>
          </p:cNvSpPr>
          <p:nvPr/>
        </p:nvSpPr>
        <p:spPr bwMode="auto">
          <a:xfrm>
            <a:off x="147638" y="4478338"/>
            <a:ext cx="1362075" cy="1384300"/>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FF0000"/>
                </a:solidFill>
                <a:latin typeface="Arial "/>
              </a:rPr>
              <a:t>(This document example is from Keyboarding 1 course.) </a:t>
            </a:r>
            <a:endParaRPr lang="en-US" sz="1400">
              <a:latin typeface="Gill Sans MT"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fontScale="90000"/>
          </a:bodyPr>
          <a:lstStyle/>
          <a:p>
            <a:pPr eaLnBrk="1" fontAlgn="auto" hangingPunct="1">
              <a:spcAft>
                <a:spcPts val="0"/>
              </a:spcAft>
              <a:defRPr/>
            </a:pPr>
            <a:r>
              <a:rPr lang="en-US" sz="4900" dirty="0">
                <a:solidFill>
                  <a:schemeClr val="tx2">
                    <a:satMod val="130000"/>
                  </a:schemeClr>
                </a:solidFill>
                <a:effectLst>
                  <a:outerShdw blurRad="50000" dist="30000" dir="5400000" algn="tl" rotWithShape="0">
                    <a:srgbClr val="000000">
                      <a:alpha val="30000"/>
                    </a:srgbClr>
                  </a:outerShdw>
                </a:effectLst>
                <a:latin typeface="+mj-lt"/>
              </a:rPr>
              <a:t>Check Annotations </a:t>
            </a:r>
            <a:r>
              <a:rPr lang="en-US" sz="36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30723" name="Rectangle 3" descr="Rectangle: Click to edit Master text styles&#10;Second level&#10;Third level&#10;Fourth level&#10;Fifth level"/>
          <p:cNvSpPr>
            <a:spLocks noGrp="1" noChangeArrowheads="1"/>
          </p:cNvSpPr>
          <p:nvPr>
            <p:ph type="body" idx="4294967295"/>
          </p:nvPr>
        </p:nvSpPr>
        <p:spPr>
          <a:xfrm>
            <a:off x="1371600" y="1201738"/>
            <a:ext cx="7453313" cy="733425"/>
          </a:xfrm>
        </p:spPr>
        <p:txBody>
          <a:bodyPr/>
          <a:lstStyle/>
          <a:p>
            <a:pPr eaLnBrk="1" hangingPunct="1">
              <a:lnSpc>
                <a:spcPct val="90000"/>
              </a:lnSpc>
              <a:buFont typeface="Wingdings" pitchFamily="2" charset="2"/>
              <a:buChar char="§"/>
            </a:pPr>
            <a:r>
              <a:rPr lang="en-US" sz="2000">
                <a:latin typeface="Arial" charset="0"/>
                <a:cs typeface="Arial" charset="0"/>
              </a:rPr>
              <a:t>Click the desired item in the Portfolio to expand it; then click </a:t>
            </a:r>
            <a:r>
              <a:rPr lang="en-US" sz="2000" b="1">
                <a:latin typeface="Arial" charset="0"/>
                <a:cs typeface="Arial" charset="0"/>
              </a:rPr>
              <a:t>Details</a:t>
            </a:r>
            <a:r>
              <a:rPr lang="en-US" sz="2000">
                <a:latin typeface="Arial" charset="0"/>
                <a:cs typeface="Arial" charset="0"/>
              </a:rPr>
              <a:t> to view all </a:t>
            </a:r>
            <a:r>
              <a:rPr lang="en-US" sz="2000" b="1">
                <a:latin typeface="Arial" charset="0"/>
                <a:cs typeface="Arial" charset="0"/>
              </a:rPr>
              <a:t>General</a:t>
            </a:r>
            <a:r>
              <a:rPr lang="en-US" sz="2000">
                <a:latin typeface="Arial" charset="0"/>
                <a:cs typeface="Arial" charset="0"/>
              </a:rPr>
              <a:t> </a:t>
            </a:r>
            <a:r>
              <a:rPr lang="en-US" sz="2000" b="1">
                <a:latin typeface="Arial" charset="0"/>
                <a:cs typeface="Arial" charset="0"/>
              </a:rPr>
              <a:t>Comments</a:t>
            </a:r>
            <a:r>
              <a:rPr lang="en-US" sz="2000">
                <a:latin typeface="Arial" charset="0"/>
                <a:cs typeface="Arial" charset="0"/>
              </a:rPr>
              <a:t> and </a:t>
            </a:r>
            <a:r>
              <a:rPr lang="en-US" sz="2000" b="1">
                <a:latin typeface="Arial" charset="0"/>
                <a:cs typeface="Arial" charset="0"/>
              </a:rPr>
              <a:t>Annotations</a:t>
            </a:r>
            <a:r>
              <a:rPr lang="en-US" sz="2000">
                <a:latin typeface="Arial" charset="0"/>
                <a:cs typeface="Arial" charset="0"/>
              </a:rPr>
              <a:t>.</a:t>
            </a:r>
          </a:p>
          <a:p>
            <a:pPr eaLnBrk="1" hangingPunct="1">
              <a:lnSpc>
                <a:spcPct val="90000"/>
              </a:lnSpc>
              <a:buFont typeface="Wingdings 2" pitchFamily="18" charset="2"/>
              <a:buNone/>
            </a:pPr>
            <a:endParaRPr lang="en-US" sz="2000">
              <a:latin typeface="Arial" charset="0"/>
              <a:cs typeface="Arial" charset="0"/>
            </a:endParaRPr>
          </a:p>
          <a:p>
            <a:pPr eaLnBrk="1" hangingPunct="1">
              <a:lnSpc>
                <a:spcPct val="90000"/>
              </a:lnSpc>
              <a:buFont typeface="Wingdings" pitchFamily="2" charset="2"/>
              <a:buChar char="§"/>
            </a:pPr>
            <a:endParaRPr lang="en-US" sz="2000">
              <a:latin typeface="Arial" charset="0"/>
              <a:cs typeface="Arial" charset="0"/>
            </a:endParaRPr>
          </a:p>
        </p:txBody>
      </p:sp>
      <p:pic>
        <p:nvPicPr>
          <p:cNvPr id="30724" name="Picture 2"/>
          <p:cNvPicPr>
            <a:picLocks noChangeAspect="1" noChangeArrowheads="1"/>
          </p:cNvPicPr>
          <p:nvPr/>
        </p:nvPicPr>
        <p:blipFill>
          <a:blip r:embed="rId3" cstate="print"/>
          <a:srcRect/>
          <a:stretch>
            <a:fillRect/>
          </a:stretch>
        </p:blipFill>
        <p:spPr bwMode="auto">
          <a:xfrm>
            <a:off x="1501775" y="1987550"/>
            <a:ext cx="7267575" cy="4300538"/>
          </a:xfrm>
          <a:prstGeom prst="rect">
            <a:avLst/>
          </a:prstGeom>
          <a:noFill/>
          <a:ln w="9525">
            <a:solidFill>
              <a:schemeClr val="tx1"/>
            </a:solidFill>
            <a:miter lim="800000"/>
            <a:headEnd/>
            <a:tailEnd/>
          </a:ln>
        </p:spPr>
      </p:pic>
      <p:sp>
        <p:nvSpPr>
          <p:cNvPr id="5" name="Text Box 5"/>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24</a:t>
            </a:r>
            <a:endParaRPr lang="en-US" dirty="0">
              <a:solidFill>
                <a:schemeClr val="bg1">
                  <a:lumMod val="65000"/>
                </a:schemeClr>
              </a:solidFill>
            </a:endParaRPr>
          </a:p>
        </p:txBody>
      </p:sp>
      <p:sp>
        <p:nvSpPr>
          <p:cNvPr id="30726" name="Rectangle 6"/>
          <p:cNvSpPr>
            <a:spLocks noChangeArrowheads="1"/>
          </p:cNvSpPr>
          <p:nvPr/>
        </p:nvSpPr>
        <p:spPr bwMode="auto">
          <a:xfrm>
            <a:off x="158750" y="4010025"/>
            <a:ext cx="1362075" cy="1384300"/>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FF0000"/>
                </a:solidFill>
                <a:latin typeface="Arial "/>
              </a:rPr>
              <a:t>(This document example is from Keyboarding 1 course.) </a:t>
            </a:r>
            <a:endParaRPr lang="en-US" sz="1400">
              <a:latin typeface="Gill Sans MT"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7315200" cy="1143000"/>
          </a:xfrm>
        </p:spPr>
        <p:txBody>
          <a:bodyPr>
            <a:normAutofit/>
          </a:bodyPr>
          <a:lstStyle/>
          <a:p>
            <a:pPr eaLnBrk="1" fontAlgn="auto" hangingPunct="1">
              <a:spcAft>
                <a:spcPts val="0"/>
              </a:spcAft>
              <a:defRPr/>
            </a:pPr>
            <a:r>
              <a:rPr lang="en-US" sz="4400" dirty="0">
                <a:solidFill>
                  <a:schemeClr val="tx2">
                    <a:satMod val="130000"/>
                  </a:schemeClr>
                </a:solidFill>
                <a:effectLst>
                  <a:outerShdw blurRad="50000" dist="30000" dir="5400000" algn="tl" rotWithShape="0">
                    <a:srgbClr val="000000">
                      <a:alpha val="30000"/>
                    </a:srgbClr>
                  </a:outerShdw>
                </a:effectLst>
                <a:latin typeface="+mj-lt"/>
              </a:rPr>
              <a:t>Check Annotations </a:t>
            </a:r>
            <a:r>
              <a:rPr lang="en-US" sz="32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31747" name="Text Box 3" descr="Rectangle: Click to edit Master text styles&#10;Second level&#10;Third level&#10;Fourth level&#10;Fifth level"/>
          <p:cNvSpPr txBox="1">
            <a:spLocks noChangeArrowheads="1"/>
          </p:cNvSpPr>
          <p:nvPr/>
        </p:nvSpPr>
        <p:spPr bwMode="auto">
          <a:xfrm>
            <a:off x="1296988" y="1012825"/>
            <a:ext cx="7847012" cy="485775"/>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charset="0"/>
                <a:cs typeface="Arial" charset="0"/>
              </a:rPr>
              <a:t>Read the </a:t>
            </a:r>
            <a:r>
              <a:rPr lang="en-US" b="1">
                <a:latin typeface="Arial" charset="0"/>
                <a:cs typeface="Arial" charset="0"/>
              </a:rPr>
              <a:t>General Comment</a:t>
            </a:r>
            <a:r>
              <a:rPr lang="en-US">
                <a:latin typeface="Arial" charset="0"/>
                <a:cs typeface="Arial" charset="0"/>
              </a:rPr>
              <a:t>; mouse over it to display a long comment.</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charset="0"/>
                <a:cs typeface="Arial" charset="0"/>
              </a:rPr>
              <a:t>Always scroll down to view any annotated items that might be hidden. </a:t>
            </a: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a:latin typeface="Arial" charset="0"/>
              <a:cs typeface="Arial" charset="0"/>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a:latin typeface="Arial" charset="0"/>
              <a:cs typeface="Arial" charset="0"/>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a:latin typeface="Arial" charset="0"/>
              <a:cs typeface="Arial" charset="0"/>
            </a:endParaRPr>
          </a:p>
        </p:txBody>
      </p:sp>
      <p:sp>
        <p:nvSpPr>
          <p:cNvPr id="31748" name="Text Box 4" descr="Rectangle: Click to edit Master text styles&#10;Second level&#10;Third level&#10;Fourth level&#10;Fifth level"/>
          <p:cNvSpPr txBox="1">
            <a:spLocks noChangeArrowheads="1"/>
          </p:cNvSpPr>
          <p:nvPr/>
        </p:nvSpPr>
        <p:spPr bwMode="auto">
          <a:xfrm>
            <a:off x="6272213" y="1958975"/>
            <a:ext cx="2690812" cy="2740025"/>
          </a:xfrm>
          <a:prstGeom prst="rect">
            <a:avLst/>
          </a:prstGeom>
          <a:noFill/>
          <a:ln w="9525">
            <a:noFill/>
            <a:miter lim="800000"/>
            <a:headEnd/>
            <a:tailEnd/>
          </a:ln>
        </p:spPr>
        <p:txBody>
          <a:bodyPr/>
          <a:lstStyle/>
          <a:p>
            <a:pPr fontAlgn="base">
              <a:lnSpc>
                <a:spcPct val="90000"/>
              </a:lnSpc>
              <a:spcBef>
                <a:spcPts val="600"/>
              </a:spcBef>
              <a:spcAft>
                <a:spcPct val="0"/>
              </a:spcAft>
            </a:pPr>
            <a:r>
              <a:rPr lang="en-US">
                <a:latin typeface="Arial" charset="0"/>
                <a:cs typeface="Arial" charset="0"/>
              </a:rPr>
              <a:t>At the bottom of the screen:</a:t>
            </a:r>
          </a:p>
          <a:p>
            <a:pPr fontAlgn="base">
              <a:lnSpc>
                <a:spcPct val="90000"/>
              </a:lnSpc>
              <a:spcBef>
                <a:spcPts val="600"/>
              </a:spcBef>
              <a:spcAft>
                <a:spcPct val="0"/>
              </a:spcAft>
              <a:buClr>
                <a:schemeClr val="accent1"/>
              </a:buClr>
              <a:buSzPct val="80000"/>
              <a:buFont typeface="Wingdings" pitchFamily="2" charset="2"/>
              <a:buChar char="§"/>
            </a:pPr>
            <a:r>
              <a:rPr lang="en-US">
                <a:latin typeface="Arial" charset="0"/>
                <a:cs typeface="Arial" charset="0"/>
              </a:rPr>
              <a:t>Click </a:t>
            </a:r>
            <a:r>
              <a:rPr lang="en-US" b="1">
                <a:latin typeface="Arial" charset="0"/>
                <a:cs typeface="Arial" charset="0"/>
              </a:rPr>
              <a:t>Print</a:t>
            </a:r>
            <a:r>
              <a:rPr lang="en-US">
                <a:latin typeface="Arial" charset="0"/>
                <a:cs typeface="Arial" charset="0"/>
              </a:rPr>
              <a:t> to print the document, including annotations. </a:t>
            </a:r>
          </a:p>
          <a:p>
            <a:pPr fontAlgn="base">
              <a:lnSpc>
                <a:spcPct val="90000"/>
              </a:lnSpc>
              <a:spcBef>
                <a:spcPts val="600"/>
              </a:spcBef>
              <a:spcAft>
                <a:spcPct val="0"/>
              </a:spcAft>
              <a:buClr>
                <a:schemeClr val="accent1"/>
              </a:buClr>
              <a:buSzPct val="80000"/>
              <a:buFont typeface="Wingdings" pitchFamily="2" charset="2"/>
              <a:buChar char="§"/>
            </a:pPr>
            <a:r>
              <a:rPr lang="en-US">
                <a:latin typeface="Arial" charset="0"/>
                <a:cs typeface="Arial" charset="0"/>
              </a:rPr>
              <a:t>Click </a:t>
            </a:r>
            <a:r>
              <a:rPr lang="en-US" b="1">
                <a:latin typeface="Arial" charset="0"/>
                <a:cs typeface="Arial" charset="0"/>
              </a:rPr>
              <a:t>View</a:t>
            </a:r>
            <a:r>
              <a:rPr lang="en-US">
                <a:latin typeface="Arial" charset="0"/>
                <a:cs typeface="Arial" charset="0"/>
              </a:rPr>
              <a:t> </a:t>
            </a:r>
            <a:r>
              <a:rPr lang="en-US" b="1">
                <a:latin typeface="Arial" charset="0"/>
                <a:cs typeface="Arial" charset="0"/>
              </a:rPr>
              <a:t>in</a:t>
            </a:r>
            <a:r>
              <a:rPr lang="en-US">
                <a:latin typeface="Arial" charset="0"/>
                <a:cs typeface="Arial" charset="0"/>
              </a:rPr>
              <a:t> </a:t>
            </a:r>
            <a:r>
              <a:rPr lang="en-US" b="1">
                <a:latin typeface="Arial" charset="0"/>
                <a:cs typeface="Arial" charset="0"/>
              </a:rPr>
              <a:t>Word</a:t>
            </a:r>
            <a:r>
              <a:rPr lang="en-US">
                <a:latin typeface="Arial" charset="0"/>
                <a:cs typeface="Arial" charset="0"/>
              </a:rPr>
              <a:t> to download the document and open it in Word.</a:t>
            </a:r>
          </a:p>
          <a:p>
            <a:pPr fontAlgn="base">
              <a:lnSpc>
                <a:spcPct val="90000"/>
              </a:lnSpc>
              <a:spcBef>
                <a:spcPts val="600"/>
              </a:spcBef>
              <a:spcAft>
                <a:spcPct val="0"/>
              </a:spcAft>
              <a:buClr>
                <a:schemeClr val="accent1"/>
              </a:buClr>
              <a:buSzPct val="80000"/>
              <a:buFont typeface="Wingdings" pitchFamily="2" charset="2"/>
              <a:buChar char="§"/>
            </a:pPr>
            <a:r>
              <a:rPr lang="en-US">
                <a:latin typeface="Arial" charset="0"/>
                <a:cs typeface="Arial" charset="0"/>
              </a:rPr>
              <a:t>Click </a:t>
            </a:r>
            <a:r>
              <a:rPr lang="en-US" b="1">
                <a:latin typeface="Arial" charset="0"/>
                <a:cs typeface="Arial" charset="0"/>
              </a:rPr>
              <a:t>Next</a:t>
            </a:r>
            <a:r>
              <a:rPr lang="en-US">
                <a:latin typeface="Arial" charset="0"/>
                <a:cs typeface="Arial" charset="0"/>
              </a:rPr>
              <a:t> to move to the next screen.</a:t>
            </a:r>
            <a:br>
              <a:rPr lang="en-US">
                <a:latin typeface="Arial" charset="0"/>
                <a:cs typeface="Arial" charset="0"/>
              </a:rPr>
            </a:br>
            <a:endParaRPr lang="en-US">
              <a:latin typeface="Arial" charset="0"/>
              <a:cs typeface="Arial" charset="0"/>
            </a:endParaRPr>
          </a:p>
          <a:p>
            <a:pPr fontAlgn="base">
              <a:lnSpc>
                <a:spcPct val="90000"/>
              </a:lnSpc>
              <a:spcBef>
                <a:spcPts val="600"/>
              </a:spcBef>
              <a:spcAft>
                <a:spcPct val="0"/>
              </a:spcAft>
              <a:buClr>
                <a:schemeClr val="accent1"/>
              </a:buClr>
              <a:buSzPct val="80000"/>
              <a:buFont typeface="Wingdings" pitchFamily="2" charset="2"/>
              <a:buChar char="§"/>
            </a:pPr>
            <a:endParaRPr lang="en-US">
              <a:latin typeface="Arial" charset="0"/>
              <a:cs typeface="Arial" charset="0"/>
            </a:endParaRPr>
          </a:p>
          <a:p>
            <a:pPr fontAlgn="base">
              <a:lnSpc>
                <a:spcPct val="90000"/>
              </a:lnSpc>
              <a:spcBef>
                <a:spcPts val="600"/>
              </a:spcBef>
              <a:spcAft>
                <a:spcPct val="0"/>
              </a:spcAft>
              <a:buClr>
                <a:schemeClr val="accent1"/>
              </a:buClr>
              <a:buSzPct val="80000"/>
              <a:buFont typeface="Wingdings" pitchFamily="2" charset="2"/>
              <a:buChar char="§"/>
            </a:pPr>
            <a:endParaRPr lang="en-US">
              <a:latin typeface="Arial" charset="0"/>
              <a:cs typeface="Arial" charset="0"/>
            </a:endParaRPr>
          </a:p>
          <a:p>
            <a:pPr fontAlgn="base">
              <a:lnSpc>
                <a:spcPct val="90000"/>
              </a:lnSpc>
              <a:spcBef>
                <a:spcPts val="600"/>
              </a:spcBef>
              <a:spcAft>
                <a:spcPct val="0"/>
              </a:spcAft>
              <a:buClr>
                <a:schemeClr val="accent1"/>
              </a:buClr>
              <a:buSzPct val="80000"/>
              <a:buFont typeface="Wingdings" pitchFamily="2" charset="2"/>
              <a:buChar char="§"/>
            </a:pPr>
            <a:endParaRPr lang="en-US">
              <a:latin typeface="Arial" charset="0"/>
              <a:cs typeface="Arial" charset="0"/>
            </a:endParaRPr>
          </a:p>
        </p:txBody>
      </p:sp>
      <p:sp>
        <p:nvSpPr>
          <p:cNvPr id="8" name="Text Box 5"/>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25</a:t>
            </a:r>
            <a:endParaRPr lang="en-US" dirty="0">
              <a:solidFill>
                <a:schemeClr val="bg1">
                  <a:lumMod val="65000"/>
                </a:schemeClr>
              </a:solidFill>
            </a:endParaRPr>
          </a:p>
        </p:txBody>
      </p:sp>
      <p:pic>
        <p:nvPicPr>
          <p:cNvPr id="31750" name="Picture 7" descr="MC900441397[1]"/>
          <p:cNvPicPr>
            <a:picLocks noChangeAspect="1" noChangeArrowheads="1"/>
          </p:cNvPicPr>
          <p:nvPr/>
        </p:nvPicPr>
        <p:blipFill>
          <a:blip r:embed="rId3" cstate="print"/>
          <a:srcRect/>
          <a:stretch>
            <a:fillRect/>
          </a:stretch>
        </p:blipFill>
        <p:spPr bwMode="auto">
          <a:xfrm>
            <a:off x="6342063" y="5103813"/>
            <a:ext cx="366712" cy="366712"/>
          </a:xfrm>
          <a:prstGeom prst="rect">
            <a:avLst/>
          </a:prstGeom>
          <a:noFill/>
        </p:spPr>
      </p:pic>
      <p:sp>
        <p:nvSpPr>
          <p:cNvPr id="31751" name="Text Box 7" descr="Rectangle: Click to edit Master text styles&#10;Second level&#10;Third level&#10;Fourth level&#10;Fifth level"/>
          <p:cNvSpPr txBox="1">
            <a:spLocks noChangeArrowheads="1"/>
          </p:cNvSpPr>
          <p:nvPr/>
        </p:nvSpPr>
        <p:spPr bwMode="auto">
          <a:xfrm>
            <a:off x="6283325" y="5297488"/>
            <a:ext cx="2455863" cy="1187450"/>
          </a:xfrm>
          <a:prstGeom prst="rect">
            <a:avLst/>
          </a:prstGeom>
          <a:noFill/>
          <a:ln w="9525">
            <a:noFill/>
            <a:miter lim="800000"/>
            <a:headEnd/>
            <a:tailEnd/>
          </a:ln>
        </p:spPr>
        <p:txBody>
          <a:bodyPr/>
          <a:lstStyle/>
          <a:p>
            <a:pPr marL="365125" indent="-282575" fontAlgn="base">
              <a:lnSpc>
                <a:spcPct val="90000"/>
              </a:lnSpc>
              <a:spcBef>
                <a:spcPts val="600"/>
              </a:spcBef>
              <a:spcAft>
                <a:spcPct val="0"/>
              </a:spcAft>
            </a:pPr>
            <a:r>
              <a:rPr lang="en-US" b="1">
                <a:solidFill>
                  <a:srgbClr val="558ED5"/>
                </a:solidFill>
                <a:latin typeface="Arial" charset="0"/>
                <a:cs typeface="Arial" charset="0"/>
              </a:rPr>
              <a:t>    </a:t>
            </a:r>
            <a:r>
              <a:rPr lang="en-US" sz="1600">
                <a:latin typeface="Arial" charset="0"/>
                <a:cs typeface="Arial" charset="0"/>
              </a:rPr>
              <a:t>Use any printouts that include comments as a handy study guide.</a:t>
            </a:r>
            <a:endParaRPr lang="en-US">
              <a:latin typeface="Arial" charset="0"/>
              <a:cs typeface="Arial" charset="0"/>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a:latin typeface="Arial" charset="0"/>
              <a:cs typeface="Arial" charset="0"/>
            </a:endParaRPr>
          </a:p>
        </p:txBody>
      </p:sp>
      <p:pic>
        <p:nvPicPr>
          <p:cNvPr id="31752" name="Picture 9"/>
          <p:cNvPicPr>
            <a:picLocks noChangeAspect="1" noChangeArrowheads="1"/>
          </p:cNvPicPr>
          <p:nvPr/>
        </p:nvPicPr>
        <p:blipFill>
          <a:blip r:embed="rId4" cstate="print"/>
          <a:srcRect l="2101"/>
          <a:stretch>
            <a:fillRect/>
          </a:stretch>
        </p:blipFill>
        <p:spPr bwMode="auto">
          <a:xfrm>
            <a:off x="1147763" y="1881188"/>
            <a:ext cx="5129212" cy="4200525"/>
          </a:xfrm>
          <a:prstGeom prst="rect">
            <a:avLst/>
          </a:prstGeom>
          <a:noFill/>
        </p:spPr>
      </p:pic>
      <p:pic>
        <p:nvPicPr>
          <p:cNvPr id="31753" name="Picture 10"/>
          <p:cNvPicPr>
            <a:picLocks noChangeAspect="1" noChangeArrowheads="1"/>
          </p:cNvPicPr>
          <p:nvPr/>
        </p:nvPicPr>
        <p:blipFill>
          <a:blip r:embed="rId5" cstate="print"/>
          <a:srcRect l="14120" t="951"/>
          <a:stretch>
            <a:fillRect/>
          </a:stretch>
        </p:blipFill>
        <p:spPr bwMode="auto">
          <a:xfrm>
            <a:off x="1647825" y="6273800"/>
            <a:ext cx="4122738" cy="3111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GDP—Edit Work</a:t>
            </a:r>
          </a:p>
        </p:txBody>
      </p:sp>
      <p:sp>
        <p:nvSpPr>
          <p:cNvPr id="32771" name="Rectangle 3" descr="Rectangle: Click to edit Master text styles&#10;Second level&#10;Third level&#10;Fourth level&#10;Fifth level"/>
          <p:cNvSpPr>
            <a:spLocks noGrp="1" noChangeArrowheads="1"/>
          </p:cNvSpPr>
          <p:nvPr>
            <p:ph type="body" idx="4294967295"/>
          </p:nvPr>
        </p:nvSpPr>
        <p:spPr>
          <a:xfrm>
            <a:off x="1477963" y="3073400"/>
            <a:ext cx="7453312" cy="1573213"/>
          </a:xfrm>
        </p:spPr>
        <p:txBody>
          <a:bodyPr/>
          <a:lstStyle/>
          <a:p>
            <a:pPr eaLnBrk="1" hangingPunct="1">
              <a:lnSpc>
                <a:spcPct val="90000"/>
              </a:lnSpc>
              <a:buFont typeface="Wingdings" pitchFamily="2" charset="2"/>
              <a:buChar char="§"/>
            </a:pPr>
            <a:r>
              <a:rPr lang="en-US" sz="1800">
                <a:latin typeface="Arial "/>
              </a:rPr>
              <a:t>GDP downloads the most recently uploaded version of the job and opens the </a:t>
            </a:r>
            <a:r>
              <a:rPr lang="en-US" sz="1800" b="1">
                <a:latin typeface="Arial "/>
              </a:rPr>
              <a:t>Scoring</a:t>
            </a:r>
            <a:r>
              <a:rPr lang="en-US" sz="1800">
                <a:latin typeface="Arial "/>
              </a:rPr>
              <a:t> </a:t>
            </a:r>
            <a:r>
              <a:rPr lang="en-US" sz="1800" b="1">
                <a:latin typeface="Arial "/>
              </a:rPr>
              <a:t>Results</a:t>
            </a:r>
            <a:r>
              <a:rPr lang="en-US" sz="1800">
                <a:latin typeface="Arial "/>
              </a:rPr>
              <a:t> window behind the Word window.</a:t>
            </a:r>
          </a:p>
          <a:p>
            <a:pPr eaLnBrk="1" hangingPunct="1">
              <a:lnSpc>
                <a:spcPct val="90000"/>
              </a:lnSpc>
              <a:buFont typeface="Wingdings" pitchFamily="2" charset="2"/>
              <a:buChar char="§"/>
            </a:pPr>
            <a:r>
              <a:rPr lang="en-US" sz="1800">
                <a:latin typeface="Arial "/>
              </a:rPr>
              <a:t>The </a:t>
            </a:r>
            <a:r>
              <a:rPr lang="en-US" sz="1800" b="1">
                <a:latin typeface="Arial "/>
              </a:rPr>
              <a:t>Time</a:t>
            </a:r>
            <a:r>
              <a:rPr lang="en-US" sz="1800">
                <a:latin typeface="Arial "/>
              </a:rPr>
              <a:t> </a:t>
            </a:r>
            <a:r>
              <a:rPr lang="en-US" sz="1800" b="1">
                <a:latin typeface="Arial "/>
              </a:rPr>
              <a:t>Spent</a:t>
            </a:r>
            <a:r>
              <a:rPr lang="en-US" sz="1800">
                <a:latin typeface="Arial "/>
              </a:rPr>
              <a:t> recorded in the </a:t>
            </a:r>
            <a:r>
              <a:rPr lang="en-US" sz="1800" b="1">
                <a:latin typeface="Arial "/>
              </a:rPr>
              <a:t>Portfolio</a:t>
            </a:r>
            <a:r>
              <a:rPr lang="en-US" sz="1800">
                <a:latin typeface="Arial "/>
              </a:rPr>
              <a:t> for that attempt begins and is added to the Time Spent on previous attempts. In the example below, the </a:t>
            </a:r>
            <a:r>
              <a:rPr lang="en-US" sz="1800" b="1">
                <a:latin typeface="Arial "/>
              </a:rPr>
              <a:t>Total</a:t>
            </a:r>
            <a:r>
              <a:rPr lang="en-US" sz="1800">
                <a:latin typeface="Arial "/>
              </a:rPr>
              <a:t> </a:t>
            </a:r>
            <a:r>
              <a:rPr lang="en-US" sz="1800" b="1">
                <a:latin typeface="Arial "/>
              </a:rPr>
              <a:t>Time</a:t>
            </a:r>
            <a:r>
              <a:rPr lang="en-US" sz="1800">
                <a:latin typeface="Arial "/>
              </a:rPr>
              <a:t> spent on </a:t>
            </a:r>
            <a:r>
              <a:rPr lang="en-US" sz="1800" b="1">
                <a:latin typeface="Arial "/>
              </a:rPr>
              <a:t>Attempt 1</a:t>
            </a:r>
            <a:r>
              <a:rPr lang="en-US" sz="1800">
                <a:latin typeface="Arial "/>
              </a:rPr>
              <a:t> is </a:t>
            </a:r>
            <a:r>
              <a:rPr lang="en-US" sz="1800" b="1">
                <a:latin typeface="Arial "/>
              </a:rPr>
              <a:t>8:30</a:t>
            </a:r>
            <a:r>
              <a:rPr lang="en-US" sz="1800">
                <a:latin typeface="Arial "/>
              </a:rPr>
              <a:t> </a:t>
            </a:r>
            <a:br>
              <a:rPr lang="en-US" sz="1800">
                <a:latin typeface="Arial "/>
              </a:rPr>
            </a:br>
            <a:r>
              <a:rPr lang="en-US" sz="1800">
                <a:latin typeface="Arial "/>
              </a:rPr>
              <a:t>(8 minutes, 30 seconds). </a:t>
            </a:r>
          </a:p>
          <a:p>
            <a:pPr eaLnBrk="1" hangingPunct="1">
              <a:lnSpc>
                <a:spcPct val="90000"/>
              </a:lnSpc>
              <a:buFont typeface="Wingdings" pitchFamily="2" charset="2"/>
              <a:buChar char="§"/>
            </a:pPr>
            <a:r>
              <a:rPr lang="en-US" sz="1800">
                <a:latin typeface="Arial "/>
              </a:rPr>
              <a:t>The </a:t>
            </a:r>
            <a:r>
              <a:rPr lang="en-US" sz="1800" b="1">
                <a:latin typeface="Arial "/>
              </a:rPr>
              <a:t>Total Time </a:t>
            </a:r>
            <a:r>
              <a:rPr lang="en-US" sz="1800">
                <a:latin typeface="Arial "/>
              </a:rPr>
              <a:t>for both </a:t>
            </a:r>
            <a:r>
              <a:rPr lang="en-US" sz="1800" b="1">
                <a:latin typeface="Arial "/>
              </a:rPr>
              <a:t>Attempt 1 </a:t>
            </a:r>
            <a:r>
              <a:rPr lang="en-US" sz="1800">
                <a:latin typeface="Arial "/>
              </a:rPr>
              <a:t>and </a:t>
            </a:r>
            <a:r>
              <a:rPr lang="en-US" sz="1800" b="1">
                <a:latin typeface="Arial "/>
              </a:rPr>
              <a:t>Attempt 2</a:t>
            </a:r>
            <a:r>
              <a:rPr lang="en-US" sz="1800">
                <a:latin typeface="Arial "/>
              </a:rPr>
              <a:t> is </a:t>
            </a:r>
            <a:r>
              <a:rPr lang="en-US" sz="1800" b="1">
                <a:latin typeface="Arial "/>
              </a:rPr>
              <a:t>9:41</a:t>
            </a:r>
            <a:r>
              <a:rPr lang="en-US" sz="1800">
                <a:latin typeface="Arial "/>
              </a:rPr>
              <a:t>.</a:t>
            </a:r>
            <a:br>
              <a:rPr lang="en-US" sz="1800">
                <a:latin typeface="Arial "/>
              </a:rPr>
            </a:br>
            <a:r>
              <a:rPr lang="en-US" sz="1800">
                <a:latin typeface="Arial "/>
              </a:rPr>
              <a:t/>
            </a:r>
            <a:br>
              <a:rPr lang="en-US" sz="1800">
                <a:latin typeface="Arial "/>
              </a:rPr>
            </a:br>
            <a:endParaRPr lang="en-US" sz="1400">
              <a:latin typeface="Arial" charset="0"/>
              <a:cs typeface="Arial" charset="0"/>
            </a:endParaRPr>
          </a:p>
        </p:txBody>
      </p:sp>
      <p:sp>
        <p:nvSpPr>
          <p:cNvPr id="32772" name="Rectangle 4"/>
          <p:cNvSpPr>
            <a:spLocks noChangeArrowheads="1"/>
          </p:cNvSpPr>
          <p:nvPr/>
        </p:nvSpPr>
        <p:spPr bwMode="auto">
          <a:xfrm>
            <a:off x="1350963" y="996950"/>
            <a:ext cx="7591425" cy="461963"/>
          </a:xfrm>
          <a:prstGeom prst="rect">
            <a:avLst/>
          </a:prstGeom>
          <a:noFill/>
          <a:ln w="9525">
            <a:noFill/>
            <a:miter lim="800000"/>
            <a:headEnd/>
            <a:tailEnd/>
          </a:ln>
        </p:spPr>
        <p:txBody>
          <a:bodyPr>
            <a:spAutoFit/>
          </a:bodyPr>
          <a:lstStyle/>
          <a:p>
            <a:pPr fontAlgn="base">
              <a:spcBef>
                <a:spcPct val="20000"/>
              </a:spcBef>
              <a:spcAft>
                <a:spcPct val="0"/>
              </a:spcAft>
            </a:pPr>
            <a:r>
              <a:rPr lang="en-US" sz="2400">
                <a:latin typeface="Arial "/>
              </a:rPr>
              <a:t>When you click </a:t>
            </a:r>
            <a:r>
              <a:rPr lang="en-US" sz="2400" b="1">
                <a:latin typeface="Arial "/>
              </a:rPr>
              <a:t>Edit Work</a:t>
            </a:r>
            <a:r>
              <a:rPr lang="en-US" sz="2400">
                <a:latin typeface="Arial "/>
              </a:rPr>
              <a:t>, several things happen:</a:t>
            </a:r>
          </a:p>
        </p:txBody>
      </p:sp>
      <p:sp>
        <p:nvSpPr>
          <p:cNvPr id="7"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25</a:t>
            </a:r>
          </a:p>
        </p:txBody>
      </p:sp>
      <p:pic>
        <p:nvPicPr>
          <p:cNvPr id="32774" name="Picture 8"/>
          <p:cNvPicPr>
            <a:picLocks noChangeAspect="1" noChangeArrowheads="1"/>
          </p:cNvPicPr>
          <p:nvPr/>
        </p:nvPicPr>
        <p:blipFill>
          <a:blip r:embed="rId3" cstate="print"/>
          <a:srcRect b="27516"/>
          <a:stretch>
            <a:fillRect/>
          </a:stretch>
        </p:blipFill>
        <p:spPr bwMode="auto">
          <a:xfrm>
            <a:off x="1454150" y="1489075"/>
            <a:ext cx="6361113" cy="1455738"/>
          </a:xfrm>
          <a:prstGeom prst="rect">
            <a:avLst/>
          </a:prstGeom>
          <a:noFill/>
          <a:ln w="9525">
            <a:solidFill>
              <a:schemeClr val="tx1"/>
            </a:solidFill>
            <a:miter lim="800000"/>
            <a:headEnd/>
            <a:tailEnd/>
          </a:ln>
        </p:spPr>
      </p:pic>
      <p:pic>
        <p:nvPicPr>
          <p:cNvPr id="32775" name="Picture 10"/>
          <p:cNvPicPr>
            <a:picLocks noChangeAspect="1" noChangeArrowheads="1"/>
          </p:cNvPicPr>
          <p:nvPr/>
        </p:nvPicPr>
        <p:blipFill>
          <a:blip r:embed="rId4" cstate="print"/>
          <a:srcRect/>
          <a:stretch>
            <a:fillRect/>
          </a:stretch>
        </p:blipFill>
        <p:spPr bwMode="auto">
          <a:xfrm>
            <a:off x="960438" y="5102225"/>
            <a:ext cx="7923212" cy="1543050"/>
          </a:xfrm>
          <a:prstGeom prst="rect">
            <a:avLst/>
          </a:prstGeom>
          <a:noFill/>
          <a:ln w="9525">
            <a:solidFill>
              <a:schemeClr val="tx1"/>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82713" y="0"/>
            <a:ext cx="7070725"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Edit Correspondence 65-63</a:t>
            </a:r>
          </a:p>
        </p:txBody>
      </p:sp>
      <p:sp>
        <p:nvSpPr>
          <p:cNvPr id="18435" name="Text Box 3" descr="Rectangle: Click to edit Master text styles&#10;Second level&#10;Third level&#10;Fourth level&#10;Fifth level"/>
          <p:cNvSpPr txBox="1">
            <a:spLocks noChangeArrowheads="1"/>
          </p:cNvSpPr>
          <p:nvPr/>
        </p:nvSpPr>
        <p:spPr bwMode="auto">
          <a:xfrm>
            <a:off x="1285875" y="1098550"/>
            <a:ext cx="7453313" cy="4749800"/>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sz="2000" dirty="0">
                <a:latin typeface="Arial "/>
              </a:rPr>
              <a:t>When Word opens, edit the job: Press </a:t>
            </a:r>
            <a:r>
              <a:rPr lang="en-US" sz="2000" b="1" cap="small" dirty="0">
                <a:latin typeface="Arial "/>
              </a:rPr>
              <a:t>Alt + Tab </a:t>
            </a:r>
            <a:r>
              <a:rPr lang="en-US" sz="2000" dirty="0">
                <a:latin typeface="Arial "/>
              </a:rPr>
              <a:t>or use the </a:t>
            </a:r>
            <a:r>
              <a:rPr lang="en-US" sz="2000" b="1" dirty="0">
                <a:latin typeface="Arial "/>
              </a:rPr>
              <a:t>Windows Taskbar </a:t>
            </a:r>
            <a:r>
              <a:rPr lang="en-US" sz="2000" dirty="0">
                <a:latin typeface="Arial "/>
              </a:rPr>
              <a:t>and alternately click the buttons for </a:t>
            </a:r>
            <a:r>
              <a:rPr lang="en-US" sz="2000" b="1" dirty="0">
                <a:latin typeface="Arial "/>
              </a:rPr>
              <a:t>GDP11e</a:t>
            </a:r>
            <a:r>
              <a:rPr lang="en-US" sz="2000" dirty="0">
                <a:latin typeface="Arial "/>
              </a:rPr>
              <a:t> and the Word file as you edit to move back and forth from the </a:t>
            </a:r>
            <a:r>
              <a:rPr lang="en-US" sz="2000" b="1" dirty="0">
                <a:latin typeface="Arial "/>
              </a:rPr>
              <a:t>Scoring Results</a:t>
            </a:r>
            <a:r>
              <a:rPr lang="en-US" sz="2000" dirty="0">
                <a:latin typeface="Arial "/>
              </a:rPr>
              <a:t> window to the Word document. </a:t>
            </a:r>
            <a:r>
              <a:rPr lang="en-US" sz="2400" dirty="0">
                <a:latin typeface="Arial "/>
              </a:rPr>
              <a:t/>
            </a:r>
            <a:br>
              <a:rPr lang="en-US" sz="2400" dirty="0">
                <a:latin typeface="Arial "/>
              </a:rPr>
            </a:br>
            <a:r>
              <a:rPr lang="en-US" sz="1400" dirty="0">
                <a:solidFill>
                  <a:schemeClr val="bg1"/>
                </a:solidFill>
                <a:latin typeface="Arial "/>
              </a:rPr>
              <a:t>X</a:t>
            </a:r>
            <a:r>
              <a:rPr lang="en-US" sz="2400" dirty="0">
                <a:latin typeface="Arial "/>
              </a:rPr>
              <a:t/>
            </a:r>
            <a:br>
              <a:rPr lang="en-US" sz="2400" dirty="0">
                <a:latin typeface="Arial "/>
              </a:rPr>
            </a:br>
            <a:r>
              <a:rPr lang="en-US" b="1" dirty="0">
                <a:solidFill>
                  <a:srgbClr val="002060"/>
                </a:solidFill>
                <a:latin typeface="Arial" pitchFamily="34" charset="0"/>
                <a:ea typeface="Verdana" pitchFamily="34" charset="0"/>
                <a:cs typeface="Arial" pitchFamily="34" charset="0"/>
              </a:rPr>
              <a:t>Note: </a:t>
            </a:r>
            <a:r>
              <a:rPr lang="en-US" dirty="0">
                <a:latin typeface="Arial" pitchFamily="34" charset="0"/>
                <a:cs typeface="Arial" pitchFamily="34" charset="0"/>
              </a:rPr>
              <a:t>If this job is designated as a Proofreading Check, you must use </a:t>
            </a:r>
            <a:r>
              <a:rPr lang="en-US" b="1" dirty="0">
                <a:latin typeface="Arial" pitchFamily="34" charset="0"/>
                <a:cs typeface="Arial" pitchFamily="34" charset="0"/>
              </a:rPr>
              <a:t>Start</a:t>
            </a:r>
            <a:r>
              <a:rPr lang="en-US" dirty="0">
                <a:latin typeface="Arial" pitchFamily="34" charset="0"/>
                <a:cs typeface="Arial" pitchFamily="34" charset="0"/>
              </a:rPr>
              <a:t> </a:t>
            </a:r>
            <a:r>
              <a:rPr lang="en-US" b="1" dirty="0">
                <a:latin typeface="Arial" pitchFamily="34" charset="0"/>
                <a:cs typeface="Arial" pitchFamily="34" charset="0"/>
              </a:rPr>
              <a:t>Work</a:t>
            </a:r>
            <a:r>
              <a:rPr lang="en-US" dirty="0">
                <a:latin typeface="Arial" pitchFamily="34" charset="0"/>
                <a:cs typeface="Arial" pitchFamily="34" charset="0"/>
              </a:rPr>
              <a:t> (</a:t>
            </a:r>
            <a:r>
              <a:rPr lang="en-US" i="1" dirty="0">
                <a:latin typeface="Arial" pitchFamily="34" charset="0"/>
                <a:cs typeface="Arial" pitchFamily="34" charset="0"/>
              </a:rPr>
              <a:t>not</a:t>
            </a:r>
            <a:r>
              <a:rPr lang="en-US" dirty="0">
                <a:latin typeface="Arial" pitchFamily="34" charset="0"/>
                <a:cs typeface="Arial" pitchFamily="34" charset="0"/>
              </a:rPr>
              <a:t> </a:t>
            </a:r>
            <a:r>
              <a:rPr lang="en-US" b="1" dirty="0">
                <a:latin typeface="Arial" pitchFamily="34" charset="0"/>
                <a:cs typeface="Arial" pitchFamily="34" charset="0"/>
              </a:rPr>
              <a:t>Edit</a:t>
            </a:r>
            <a:r>
              <a:rPr lang="en-US" dirty="0">
                <a:latin typeface="Arial" pitchFamily="34" charset="0"/>
                <a:cs typeface="Arial" pitchFamily="34" charset="0"/>
              </a:rPr>
              <a:t> </a:t>
            </a:r>
            <a:r>
              <a:rPr lang="en-US" b="1" dirty="0">
                <a:latin typeface="Arial" pitchFamily="34" charset="0"/>
                <a:cs typeface="Arial" pitchFamily="34" charset="0"/>
              </a:rPr>
              <a:t>Work</a:t>
            </a:r>
            <a:r>
              <a:rPr lang="en-US" dirty="0">
                <a:latin typeface="Arial" pitchFamily="34" charset="0"/>
                <a:cs typeface="Arial" pitchFamily="34" charset="0"/>
              </a:rPr>
              <a:t>) on any subsequent attempts. </a:t>
            </a:r>
            <a:r>
              <a:rPr lang="en-US" sz="2400" dirty="0">
                <a:latin typeface="Arial "/>
              </a:rPr>
              <a:t/>
            </a:r>
            <a:br>
              <a:rPr lang="en-US" sz="2400" dirty="0">
                <a:latin typeface="Arial "/>
              </a:rPr>
            </a:br>
            <a:r>
              <a:rPr lang="en-US" sz="1400" dirty="0">
                <a:solidFill>
                  <a:schemeClr val="bg1"/>
                </a:solidFill>
                <a:latin typeface="Arial "/>
              </a:rPr>
              <a:t> X</a:t>
            </a:r>
            <a:endParaRPr lang="en-US" sz="2400" dirty="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sz="2000" dirty="0">
                <a:latin typeface="Arial "/>
              </a:rPr>
              <a:t>Proofread carefully for keystroking and formatting errors, press </a:t>
            </a:r>
            <a:r>
              <a:rPr lang="en-US" sz="2000" b="1" dirty="0">
                <a:latin typeface="Arial "/>
              </a:rPr>
              <a:t>F12</a:t>
            </a:r>
            <a:r>
              <a:rPr lang="en-US" sz="2000" dirty="0">
                <a:latin typeface="Arial "/>
              </a:rPr>
              <a:t>, save the file to the </a:t>
            </a:r>
            <a:r>
              <a:rPr lang="en-US" sz="2000" b="1" dirty="0">
                <a:latin typeface="Arial "/>
              </a:rPr>
              <a:t>GDPFILES</a:t>
            </a:r>
            <a:r>
              <a:rPr lang="en-US" sz="2000" dirty="0">
                <a:latin typeface="Arial "/>
              </a:rPr>
              <a:t> directory, close Word, return to GDP, and close the </a:t>
            </a:r>
            <a:r>
              <a:rPr lang="en-US" sz="2000" b="1" dirty="0">
                <a:latin typeface="Arial "/>
              </a:rPr>
              <a:t>Scoring Results</a:t>
            </a:r>
            <a:r>
              <a:rPr lang="en-US" sz="2000" dirty="0">
                <a:latin typeface="Arial "/>
              </a:rPr>
              <a:t> window.</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sz="2000" dirty="0">
                <a:latin typeface="Arial "/>
              </a:rPr>
              <a:t>Use </a:t>
            </a:r>
            <a:r>
              <a:rPr lang="en-US" sz="2000" b="1" dirty="0">
                <a:latin typeface="Arial "/>
              </a:rPr>
              <a:t>Browse</a:t>
            </a:r>
            <a:r>
              <a:rPr lang="en-US" sz="2000" dirty="0">
                <a:latin typeface="Arial "/>
              </a:rPr>
              <a:t> and </a:t>
            </a:r>
            <a:r>
              <a:rPr lang="en-US" sz="2000" b="1" dirty="0">
                <a:latin typeface="Arial "/>
              </a:rPr>
              <a:t>Submit</a:t>
            </a:r>
            <a:r>
              <a:rPr lang="en-US" sz="2000" dirty="0">
                <a:latin typeface="Arial "/>
              </a:rPr>
              <a:t> to upload, score, and submit this edited attempt again.</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sz="2000" dirty="0">
                <a:latin typeface="Arial "/>
              </a:rPr>
              <a:t>Repeat this process on any document processing job until the job is mailable—no keystroking or formatting errors whatsoever. Because this job is a Proofreading Check, you would </a:t>
            </a:r>
            <a:r>
              <a:rPr lang="en-US" sz="2000" i="1" dirty="0">
                <a:latin typeface="Arial "/>
              </a:rPr>
              <a:t>not</a:t>
            </a:r>
            <a:r>
              <a:rPr lang="en-US" sz="2000" dirty="0">
                <a:latin typeface="Arial "/>
              </a:rPr>
              <a:t> get credit for</a:t>
            </a:r>
            <a:br>
              <a:rPr lang="en-US" sz="2000" dirty="0">
                <a:latin typeface="Arial "/>
              </a:rPr>
            </a:br>
            <a:r>
              <a:rPr lang="en-US" sz="2000" dirty="0">
                <a:latin typeface="Arial "/>
              </a:rPr>
              <a:t>an Edited attempt with</a:t>
            </a:r>
            <a:br>
              <a:rPr lang="en-US" sz="2000" dirty="0">
                <a:latin typeface="Arial "/>
              </a:rPr>
            </a:br>
            <a:r>
              <a:rPr lang="en-US" sz="2000" dirty="0">
                <a:latin typeface="Arial "/>
              </a:rPr>
              <a:t>0 keystroking errors. </a:t>
            </a:r>
          </a:p>
          <a:p>
            <a:pPr marL="365125" indent="-282575" fontAlgn="base">
              <a:lnSpc>
                <a:spcPct val="90000"/>
              </a:lnSpc>
              <a:spcBef>
                <a:spcPts val="600"/>
              </a:spcBef>
              <a:spcAft>
                <a:spcPct val="0"/>
              </a:spcAft>
              <a:buClr>
                <a:schemeClr val="accent1"/>
              </a:buClr>
              <a:buSzPct val="80000"/>
              <a:buFont typeface="Wingdings" pitchFamily="2" charset="2"/>
              <a:buChar char="§"/>
              <a:defRPr/>
            </a:pPr>
            <a:endParaRPr lang="en-US" sz="2400" dirty="0">
              <a:latin typeface="Arial "/>
            </a:endParaRPr>
          </a:p>
        </p:txBody>
      </p:sp>
      <p:sp>
        <p:nvSpPr>
          <p:cNvPr id="5" name="Text Box 4"/>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27</a:t>
            </a:r>
            <a:endParaRPr lang="en-US" dirty="0">
              <a:solidFill>
                <a:schemeClr val="bg1">
                  <a:lumMod val="65000"/>
                </a:schemeClr>
              </a:solidFill>
            </a:endParaRPr>
          </a:p>
        </p:txBody>
      </p:sp>
      <p:pic>
        <p:nvPicPr>
          <p:cNvPr id="33797" name="Picture 6"/>
          <p:cNvPicPr>
            <a:picLocks noChangeAspect="1" noChangeArrowheads="1"/>
          </p:cNvPicPr>
          <p:nvPr/>
        </p:nvPicPr>
        <p:blipFill>
          <a:blip r:embed="rId3" cstate="print"/>
          <a:srcRect/>
          <a:stretch>
            <a:fillRect/>
          </a:stretch>
        </p:blipFill>
        <p:spPr bwMode="auto">
          <a:xfrm>
            <a:off x="4510088" y="5641975"/>
            <a:ext cx="3695700" cy="847725"/>
          </a:xfrm>
          <a:prstGeom prst="rect">
            <a:avLst/>
          </a:prstGeom>
          <a:noFill/>
          <a:ln w="9525">
            <a:solidFill>
              <a:schemeClr val="tx1"/>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p:cNvPicPr>
            <a:picLocks noChangeAspect="1" noChangeArrowheads="1"/>
          </p:cNvPicPr>
          <p:nvPr/>
        </p:nvPicPr>
        <p:blipFill>
          <a:blip r:embed="rId3" cstate="print"/>
          <a:srcRect/>
          <a:stretch>
            <a:fillRect/>
          </a:stretch>
        </p:blipFill>
        <p:spPr bwMode="auto">
          <a:xfrm>
            <a:off x="1836738" y="2870200"/>
            <a:ext cx="4905375" cy="3786188"/>
          </a:xfrm>
          <a:prstGeom prst="rect">
            <a:avLst/>
          </a:prstGeom>
          <a:noFill/>
          <a:ln w="9525">
            <a:solidFill>
              <a:schemeClr val="tx1"/>
            </a:solidFill>
            <a:miter lim="800000"/>
            <a:headEnd/>
            <a:tailEnd/>
          </a:ln>
        </p:spPr>
      </p:pic>
      <p:sp>
        <p:nvSpPr>
          <p:cNvPr id="6" name="Rectangle 3"/>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Scoring Results</a:t>
            </a:r>
          </a:p>
        </p:txBody>
      </p:sp>
      <p:sp>
        <p:nvSpPr>
          <p:cNvPr id="30723" name="Text Box 4" descr="Rectangle: Click to edit Master text styles&#10;Second level&#10;Third level&#10;Fourth level&#10;Fifth level"/>
          <p:cNvSpPr txBox="1">
            <a:spLocks noChangeArrowheads="1"/>
          </p:cNvSpPr>
          <p:nvPr/>
        </p:nvSpPr>
        <p:spPr bwMode="auto">
          <a:xfrm>
            <a:off x="1212850" y="1035050"/>
            <a:ext cx="7804150" cy="1665288"/>
          </a:xfrm>
          <a:prstGeom prst="rect">
            <a:avLst/>
          </a:prstGeom>
          <a:noFill/>
          <a:ln w="9525">
            <a:noFill/>
            <a:miter lim="800000"/>
            <a:headEnd/>
            <a:tailEnd/>
          </a:ln>
        </p:spPr>
        <p:txBody>
          <a:bodyPr/>
          <a:lstStyle/>
          <a:p>
            <a:pPr marL="539750" indent="-457200" fontAlgn="base">
              <a:lnSpc>
                <a:spcPct val="90000"/>
              </a:lnSpc>
              <a:spcBef>
                <a:spcPts val="600"/>
              </a:spcBef>
              <a:spcAft>
                <a:spcPct val="0"/>
              </a:spcAft>
              <a:buClr>
                <a:schemeClr val="accent1"/>
              </a:buClr>
              <a:buSzPct val="80000"/>
              <a:buFontTx/>
              <a:buAutoNum type="arabicPeriod"/>
              <a:defRPr/>
            </a:pPr>
            <a:r>
              <a:rPr lang="en-US" dirty="0">
                <a:latin typeface="Arial "/>
              </a:rPr>
              <a:t>To correct the </a:t>
            </a:r>
            <a:r>
              <a:rPr lang="en-US" dirty="0">
                <a:solidFill>
                  <a:srgbClr val="FF0000"/>
                </a:solidFill>
                <a:latin typeface="Arial "/>
              </a:rPr>
              <a:t>misstroke</a:t>
            </a:r>
            <a:r>
              <a:rPr lang="en-US" dirty="0">
                <a:latin typeface="Arial "/>
              </a:rPr>
              <a:t>,</a:t>
            </a:r>
            <a:r>
              <a:rPr lang="en-US" dirty="0">
                <a:solidFill>
                  <a:srgbClr val="FF0000"/>
                </a:solidFill>
                <a:latin typeface="Arial "/>
              </a:rPr>
              <a:t> </a:t>
            </a:r>
            <a:r>
              <a:rPr lang="en-US" dirty="0">
                <a:latin typeface="Arial "/>
              </a:rPr>
              <a:t>type the current year whenever you see </a:t>
            </a:r>
            <a:r>
              <a:rPr lang="en-US" dirty="0">
                <a:solidFill>
                  <a:srgbClr val="FF0000"/>
                </a:solidFill>
                <a:latin typeface="Arial "/>
              </a:rPr>
              <a:t>--</a:t>
            </a:r>
            <a:r>
              <a:rPr lang="en-US" dirty="0">
                <a:latin typeface="Arial "/>
              </a:rPr>
              <a:t>.</a:t>
            </a:r>
          </a:p>
          <a:p>
            <a:pPr marL="539750" indent="-457200" fontAlgn="base">
              <a:lnSpc>
                <a:spcPct val="90000"/>
              </a:lnSpc>
              <a:spcBef>
                <a:spcPts val="600"/>
              </a:spcBef>
              <a:spcAft>
                <a:spcPct val="0"/>
              </a:spcAft>
              <a:buClr>
                <a:schemeClr val="accent1"/>
              </a:buClr>
              <a:buSzPct val="80000"/>
              <a:buFontTx/>
              <a:buAutoNum type="arabicPeriod"/>
              <a:defRPr/>
            </a:pPr>
            <a:r>
              <a:rPr lang="en-US" dirty="0">
                <a:latin typeface="Arial "/>
              </a:rPr>
              <a:t>Press </a:t>
            </a:r>
            <a:r>
              <a:rPr lang="en-US" cap="small" dirty="0">
                <a:latin typeface="Arial "/>
              </a:rPr>
              <a:t>Enter</a:t>
            </a:r>
            <a:r>
              <a:rPr lang="en-US" dirty="0">
                <a:latin typeface="Arial "/>
              </a:rPr>
              <a:t> to insert the </a:t>
            </a:r>
            <a:r>
              <a:rPr lang="en-US" dirty="0">
                <a:solidFill>
                  <a:srgbClr val="00B050"/>
                </a:solidFill>
                <a:latin typeface="Arial "/>
              </a:rPr>
              <a:t>omitted</a:t>
            </a:r>
            <a:r>
              <a:rPr lang="en-US" dirty="0">
                <a:latin typeface="Arial "/>
              </a:rPr>
              <a:t> hard return.</a:t>
            </a:r>
          </a:p>
          <a:p>
            <a:pPr marL="539750" indent="-457200" fontAlgn="base">
              <a:lnSpc>
                <a:spcPct val="90000"/>
              </a:lnSpc>
              <a:spcBef>
                <a:spcPts val="600"/>
              </a:spcBef>
              <a:spcAft>
                <a:spcPct val="0"/>
              </a:spcAft>
              <a:buClr>
                <a:schemeClr val="accent1"/>
              </a:buClr>
              <a:buSzPct val="80000"/>
              <a:buFontTx/>
              <a:buAutoNum type="arabicPeriod"/>
              <a:defRPr/>
            </a:pPr>
            <a:r>
              <a:rPr lang="en-US" dirty="0">
                <a:latin typeface="Arial "/>
              </a:rPr>
              <a:t>Delete the trailing space after “</a:t>
            </a:r>
            <a:r>
              <a:rPr lang="en-US" dirty="0" err="1">
                <a:latin typeface="Arial "/>
              </a:rPr>
              <a:t>Klenzman</a:t>
            </a:r>
            <a:r>
              <a:rPr lang="en-US" dirty="0">
                <a:latin typeface="Arial "/>
              </a:rPr>
              <a:t>,” which is charged as a </a:t>
            </a:r>
            <a:r>
              <a:rPr lang="en-US" dirty="0">
                <a:solidFill>
                  <a:srgbClr val="FF0000"/>
                </a:solidFill>
                <a:latin typeface="Arial "/>
              </a:rPr>
              <a:t>misstroke</a:t>
            </a:r>
            <a:r>
              <a:rPr lang="en-US" dirty="0">
                <a:latin typeface="Arial "/>
              </a:rPr>
              <a:t>. Such “non-printing” errors would not lower your grade.</a:t>
            </a:r>
          </a:p>
          <a:p>
            <a:pPr marL="539750" indent="-457200" fontAlgn="base">
              <a:lnSpc>
                <a:spcPct val="90000"/>
              </a:lnSpc>
              <a:spcBef>
                <a:spcPts val="600"/>
              </a:spcBef>
              <a:spcAft>
                <a:spcPct val="0"/>
              </a:spcAft>
              <a:buClr>
                <a:schemeClr val="accent1"/>
              </a:buClr>
              <a:buSzPct val="80000"/>
              <a:buFontTx/>
              <a:buAutoNum type="arabicPeriod"/>
              <a:defRPr/>
            </a:pPr>
            <a:r>
              <a:rPr lang="en-US" dirty="0">
                <a:latin typeface="Arial "/>
              </a:rPr>
              <a:t>Type the </a:t>
            </a:r>
            <a:r>
              <a:rPr lang="en-US" dirty="0">
                <a:solidFill>
                  <a:srgbClr val="00B050"/>
                </a:solidFill>
                <a:latin typeface="Arial "/>
              </a:rPr>
              <a:t>omitted</a:t>
            </a:r>
            <a:r>
              <a:rPr lang="en-US" dirty="0">
                <a:latin typeface="Arial "/>
              </a:rPr>
              <a:t> word “of.”</a:t>
            </a:r>
          </a:p>
          <a:p>
            <a:pPr marL="539750" indent="-457200" fontAlgn="base">
              <a:lnSpc>
                <a:spcPct val="90000"/>
              </a:lnSpc>
              <a:spcBef>
                <a:spcPts val="600"/>
              </a:spcBef>
              <a:spcAft>
                <a:spcPct val="0"/>
              </a:spcAft>
              <a:buClr>
                <a:schemeClr val="accent1"/>
              </a:buClr>
              <a:buSzPct val="80000"/>
              <a:buFontTx/>
              <a:buAutoNum type="arabicPeriod"/>
              <a:defRPr/>
            </a:pPr>
            <a:endParaRPr lang="en-US" dirty="0">
              <a:latin typeface="Arial "/>
            </a:endParaRPr>
          </a:p>
          <a:p>
            <a:pPr marL="539750" indent="-457200" fontAlgn="base">
              <a:lnSpc>
                <a:spcPct val="90000"/>
              </a:lnSpc>
              <a:spcBef>
                <a:spcPts val="600"/>
              </a:spcBef>
              <a:spcAft>
                <a:spcPct val="0"/>
              </a:spcAft>
              <a:buClr>
                <a:schemeClr val="accent1"/>
              </a:buClr>
              <a:buSzPct val="80000"/>
              <a:buFont typeface="Wingdings" pitchFamily="2" charset="2"/>
              <a:buChar char="§"/>
              <a:defRPr/>
            </a:pPr>
            <a:endParaRPr lang="en-US" dirty="0">
              <a:latin typeface="Arial "/>
            </a:endParaRPr>
          </a:p>
        </p:txBody>
      </p:sp>
      <p:sp>
        <p:nvSpPr>
          <p:cNvPr id="7" name="Rectangle 5"/>
          <p:cNvSpPr>
            <a:spLocks noChangeArrowheads="1"/>
          </p:cNvSpPr>
          <p:nvPr/>
        </p:nvSpPr>
        <p:spPr bwMode="auto">
          <a:xfrm>
            <a:off x="3594100" y="4324350"/>
            <a:ext cx="5135563" cy="10779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2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 </a:t>
            </a:r>
            <a:r>
              <a:rPr lang="en-US" sz="1600" dirty="0"/>
              <a:t>Errors displayed in the </a:t>
            </a:r>
            <a:r>
              <a:rPr lang="en-US" sz="1600" b="1" dirty="0"/>
              <a:t>Scoring Results </a:t>
            </a:r>
            <a:r>
              <a:rPr lang="en-US" sz="1600" dirty="0"/>
              <a:t>window in red are </a:t>
            </a:r>
            <a:r>
              <a:rPr lang="en-US" sz="1600" dirty="0" err="1">
                <a:solidFill>
                  <a:srgbClr val="FF0000"/>
                </a:solidFill>
              </a:rPr>
              <a:t>misstrokes</a:t>
            </a:r>
            <a:r>
              <a:rPr lang="en-US" sz="1600" dirty="0"/>
              <a:t> (keystroking errors) of some type. Errors displayed in green are </a:t>
            </a:r>
            <a:r>
              <a:rPr lang="en-US" sz="1600" dirty="0">
                <a:solidFill>
                  <a:srgbClr val="00B050"/>
                </a:solidFill>
              </a:rPr>
              <a:t>omission</a:t>
            </a:r>
            <a:r>
              <a:rPr lang="en-US" sz="1600" dirty="0"/>
              <a:t> errors. Type the omitted word to correct this type of error.</a:t>
            </a:r>
            <a:endParaRPr lang="en-US" sz="1600" dirty="0">
              <a:latin typeface="Tahoma" pitchFamily="34" charset="0"/>
              <a:ea typeface="Tahoma" pitchFamily="34" charset="0"/>
              <a:cs typeface="Tahoma" pitchFamily="34" charset="0"/>
            </a:endParaRPr>
          </a:p>
        </p:txBody>
      </p:sp>
      <p:sp>
        <p:nvSpPr>
          <p:cNvPr id="8"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28</a:t>
            </a:r>
            <a:endParaRPr lang="en-US" dirty="0">
              <a:solidFill>
                <a:schemeClr val="bg1">
                  <a:lumMod val="6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3" cstate="print"/>
          <a:srcRect/>
          <a:stretch>
            <a:fillRect/>
          </a:stretch>
        </p:blipFill>
        <p:spPr bwMode="auto">
          <a:xfrm>
            <a:off x="1928813" y="2381250"/>
            <a:ext cx="6180137" cy="3246438"/>
          </a:xfrm>
          <a:prstGeom prst="rect">
            <a:avLst/>
          </a:prstGeom>
          <a:noFill/>
          <a:ln w="9525">
            <a:solidFill>
              <a:schemeClr val="tx1"/>
            </a:solidFill>
            <a:miter lim="800000"/>
            <a:headEnd/>
            <a:tailEnd/>
          </a:ln>
        </p:spPr>
      </p:pic>
      <p:sp>
        <p:nvSpPr>
          <p:cNvPr id="6" name="Rectangle 3"/>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Scoring Results </a:t>
            </a:r>
            <a:r>
              <a:rPr lang="en-US" sz="31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34819" name="Text Box 4" descr="Rectangle: Click to edit Master text styles&#10;Second level&#10;Third level&#10;Fourth level&#10;Fifth level"/>
          <p:cNvSpPr txBox="1">
            <a:spLocks noChangeArrowheads="1"/>
          </p:cNvSpPr>
          <p:nvPr/>
        </p:nvSpPr>
        <p:spPr bwMode="auto">
          <a:xfrm>
            <a:off x="1285875" y="1098550"/>
            <a:ext cx="7453313" cy="1123950"/>
          </a:xfrm>
          <a:prstGeom prst="rect">
            <a:avLst/>
          </a:prstGeom>
          <a:noFill/>
          <a:ln w="9525">
            <a:noFill/>
            <a:miter lim="800000"/>
            <a:headEnd/>
            <a:tailEnd/>
          </a:ln>
        </p:spPr>
        <p:txBody>
          <a:bodyPr/>
          <a:lstStyle/>
          <a:p>
            <a:pPr marL="539750" indent="-457200" fontAlgn="base">
              <a:lnSpc>
                <a:spcPct val="90000"/>
              </a:lnSpc>
              <a:spcBef>
                <a:spcPts val="600"/>
              </a:spcBef>
              <a:spcAft>
                <a:spcPct val="0"/>
              </a:spcAft>
              <a:buClr>
                <a:schemeClr val="accent1"/>
              </a:buClr>
              <a:buSzPct val="80000"/>
              <a:buFontTx/>
              <a:buAutoNum type="arabicPeriod" startAt="5"/>
              <a:defRPr/>
            </a:pPr>
            <a:r>
              <a:rPr lang="en-US" dirty="0">
                <a:latin typeface="Arial "/>
              </a:rPr>
              <a:t>Delete “MN,” which was </a:t>
            </a:r>
            <a:r>
              <a:rPr lang="en-US" dirty="0">
                <a:solidFill>
                  <a:srgbClr val="0066FF"/>
                </a:solidFill>
                <a:latin typeface="Arial "/>
              </a:rPr>
              <a:t>inserted</a:t>
            </a:r>
            <a:r>
              <a:rPr lang="en-US" dirty="0">
                <a:latin typeface="Arial "/>
              </a:rPr>
              <a:t> twice.</a:t>
            </a:r>
          </a:p>
          <a:p>
            <a:pPr marL="539750" indent="-457200" fontAlgn="base">
              <a:lnSpc>
                <a:spcPct val="90000"/>
              </a:lnSpc>
              <a:spcBef>
                <a:spcPts val="600"/>
              </a:spcBef>
              <a:spcAft>
                <a:spcPct val="0"/>
              </a:spcAft>
              <a:buClr>
                <a:schemeClr val="accent1"/>
              </a:buClr>
              <a:buSzPct val="80000"/>
              <a:buFontTx/>
              <a:buAutoNum type="arabicPeriod" startAt="5"/>
              <a:defRPr/>
            </a:pPr>
            <a:r>
              <a:rPr lang="en-US" dirty="0">
                <a:latin typeface="Arial "/>
              </a:rPr>
              <a:t>Delete the hard return </a:t>
            </a:r>
            <a:r>
              <a:rPr lang="en-US" dirty="0">
                <a:solidFill>
                  <a:srgbClr val="0066FF"/>
                </a:solidFill>
                <a:latin typeface="Arial "/>
              </a:rPr>
              <a:t>inserted</a:t>
            </a:r>
            <a:r>
              <a:rPr lang="en-US" dirty="0">
                <a:latin typeface="Arial "/>
              </a:rPr>
              <a:t> by mistake. Press </a:t>
            </a:r>
            <a:r>
              <a:rPr lang="en-US" cap="small" dirty="0">
                <a:latin typeface="Arial "/>
              </a:rPr>
              <a:t>Enter</a:t>
            </a:r>
            <a:r>
              <a:rPr lang="en-US" dirty="0">
                <a:latin typeface="Arial "/>
              </a:rPr>
              <a:t> only between paragraphs. The paragraph line endings will typically not match those in the book.</a:t>
            </a:r>
          </a:p>
          <a:p>
            <a:pPr marL="539750" indent="-457200" fontAlgn="base">
              <a:lnSpc>
                <a:spcPct val="90000"/>
              </a:lnSpc>
              <a:spcBef>
                <a:spcPts val="600"/>
              </a:spcBef>
              <a:spcAft>
                <a:spcPct val="0"/>
              </a:spcAft>
              <a:buClr>
                <a:schemeClr val="accent1"/>
              </a:buClr>
              <a:buSzPct val="80000"/>
              <a:buFont typeface="Wingdings" pitchFamily="2" charset="2"/>
              <a:buChar char="§"/>
              <a:defRPr/>
            </a:pPr>
            <a:endParaRPr lang="en-US" dirty="0">
              <a:latin typeface="Arial "/>
            </a:endParaRPr>
          </a:p>
        </p:txBody>
      </p:sp>
      <p:sp>
        <p:nvSpPr>
          <p:cNvPr id="7" name="Rectangle 5"/>
          <p:cNvSpPr>
            <a:spLocks noChangeArrowheads="1"/>
          </p:cNvSpPr>
          <p:nvPr/>
        </p:nvSpPr>
        <p:spPr bwMode="auto">
          <a:xfrm>
            <a:off x="5200650" y="3686175"/>
            <a:ext cx="3646488" cy="10763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2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 </a:t>
            </a:r>
            <a:r>
              <a:rPr lang="en-US" sz="1600" dirty="0"/>
              <a:t>Errors displayed in the </a:t>
            </a:r>
            <a:r>
              <a:rPr lang="en-US" sz="1600" b="1" dirty="0"/>
              <a:t>Scoring Results </a:t>
            </a:r>
            <a:r>
              <a:rPr lang="en-US" sz="1600" dirty="0"/>
              <a:t>window in blue are </a:t>
            </a:r>
            <a:r>
              <a:rPr lang="en-US" sz="1600" dirty="0">
                <a:solidFill>
                  <a:srgbClr val="0066FF"/>
                </a:solidFill>
              </a:rPr>
              <a:t>insertion</a:t>
            </a:r>
            <a:r>
              <a:rPr lang="en-US" sz="1600" dirty="0"/>
              <a:t> errors. Delete the characters shown in blue to correct </a:t>
            </a:r>
            <a:r>
              <a:rPr lang="en-US" sz="1600" dirty="0">
                <a:solidFill>
                  <a:srgbClr val="0066FF"/>
                </a:solidFill>
              </a:rPr>
              <a:t>insertion</a:t>
            </a:r>
            <a:r>
              <a:rPr lang="en-US" sz="1600" dirty="0"/>
              <a:t> errors.</a:t>
            </a:r>
            <a:endParaRPr lang="en-US" sz="1600" dirty="0">
              <a:latin typeface="Tahoma" pitchFamily="34" charset="0"/>
              <a:ea typeface="Tahoma" pitchFamily="34" charset="0"/>
              <a:cs typeface="Tahoma" pitchFamily="34" charset="0"/>
            </a:endParaRPr>
          </a:p>
        </p:txBody>
      </p:sp>
      <p:sp>
        <p:nvSpPr>
          <p:cNvPr id="8"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29</a:t>
            </a:r>
            <a:endParaRPr lang="en-US" dirty="0">
              <a:solidFill>
                <a:schemeClr val="bg1">
                  <a:lumMod val="6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54125" y="212725"/>
            <a:ext cx="7499350"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Practice Exercises and Document Processing Jobs</a:t>
            </a:r>
          </a:p>
        </p:txBody>
      </p:sp>
      <p:sp>
        <p:nvSpPr>
          <p:cNvPr id="9219" name="Rectangle 3" descr="Rectangle: Click to edit Master text styles&#10;Second level&#10;Third level&#10;Fourth level&#10;Fifth level"/>
          <p:cNvSpPr>
            <a:spLocks noGrp="1" noChangeArrowheads="1"/>
          </p:cNvSpPr>
          <p:nvPr>
            <p:ph type="body" idx="4294967295"/>
          </p:nvPr>
        </p:nvSpPr>
        <p:spPr>
          <a:xfrm>
            <a:off x="1231900" y="1808163"/>
            <a:ext cx="7561263" cy="3848100"/>
          </a:xfrm>
          <a:noFill/>
        </p:spPr>
        <p:txBody>
          <a:bodyPr/>
          <a:lstStyle/>
          <a:p>
            <a:pPr eaLnBrk="1" hangingPunct="1">
              <a:lnSpc>
                <a:spcPct val="90000"/>
              </a:lnSpc>
              <a:spcAft>
                <a:spcPts val="1200"/>
              </a:spcAft>
              <a:buFont typeface="Wingdings" pitchFamily="2" charset="2"/>
              <a:buChar char="§"/>
            </a:pPr>
            <a:r>
              <a:rPr lang="en-US" sz="2400">
                <a:latin typeface="Arial "/>
              </a:rPr>
              <a:t>You will need Microsoft Word for Windows and basic Windows file management skills to complete the Practice exercises that begin in Lesson 21 and to complete any document processing jobs. </a:t>
            </a:r>
          </a:p>
          <a:p>
            <a:pPr eaLnBrk="1" hangingPunct="1">
              <a:lnSpc>
                <a:spcPct val="90000"/>
              </a:lnSpc>
              <a:spcAft>
                <a:spcPts val="1200"/>
              </a:spcAft>
              <a:buFont typeface="Wingdings" pitchFamily="2" charset="2"/>
              <a:buChar char="§"/>
            </a:pPr>
            <a:r>
              <a:rPr lang="en-US" sz="2400">
                <a:latin typeface="Arial "/>
              </a:rPr>
              <a:t>Have your textbook and </a:t>
            </a:r>
            <a:r>
              <a:rPr lang="en-US" sz="2400" i="1">
                <a:latin typeface="Arial "/>
              </a:rPr>
              <a:t>Word Manual </a:t>
            </a:r>
            <a:r>
              <a:rPr lang="en-US" sz="2400">
                <a:latin typeface="Arial "/>
              </a:rPr>
              <a:t>available and log in to GDP. </a:t>
            </a:r>
          </a:p>
          <a:p>
            <a:pPr eaLnBrk="1" hangingPunct="1">
              <a:lnSpc>
                <a:spcPct val="90000"/>
              </a:lnSpc>
              <a:spcAft>
                <a:spcPts val="1200"/>
              </a:spcAft>
              <a:buFont typeface="Wingdings" pitchFamily="2" charset="2"/>
              <a:buChar char="§"/>
            </a:pPr>
            <a:r>
              <a:rPr lang="en-US" sz="2400">
                <a:latin typeface="Arial "/>
              </a:rPr>
              <a:t>You can complete the activities in the presentation or just read about them and try them on your own later.</a:t>
            </a:r>
          </a:p>
        </p:txBody>
      </p:sp>
      <p:sp>
        <p:nvSpPr>
          <p:cNvPr id="14340" name="Text Box 4"/>
          <p:cNvSpPr txBox="1">
            <a:spLocks noChangeArrowheads="1"/>
          </p:cNvSpPr>
          <p:nvPr/>
        </p:nvSpPr>
        <p:spPr bwMode="auto">
          <a:xfrm>
            <a:off x="1374775" y="5694363"/>
            <a:ext cx="7450138" cy="830262"/>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a:t>
            </a:r>
            <a:r>
              <a:rPr lang="en-US" sz="1600" dirty="0">
                <a:solidFill>
                  <a:schemeClr val="bg2">
                    <a:lumMod val="25000"/>
                  </a:schemeClr>
                </a:solidFill>
                <a:latin typeface="Tahoma" pitchFamily="34" charset="0"/>
              </a:rPr>
              <a:t> If you are already familiar with basic Word features, you may skip the Practice exercises in Lessons 21-24. However, if you are not familiar with basic file management practices in Windows, complete Lesson 21 and 22.</a:t>
            </a:r>
          </a:p>
        </p:txBody>
      </p:sp>
      <p:sp>
        <p:nvSpPr>
          <p:cNvPr id="5" name="Text Box 5"/>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3</a:t>
            </a:r>
            <a:endParaRPr lang="en-US" dirty="0">
              <a:solidFill>
                <a:schemeClr val="bg1">
                  <a:lumMod val="6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Scoring Results </a:t>
            </a:r>
            <a:r>
              <a:rPr lang="en-US" sz="31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36867" name="Text Box 3" descr="Rectangle: Click to edit Master text styles&#10;Second level&#10;Third level&#10;Fourth level&#10;Fifth level"/>
          <p:cNvSpPr txBox="1">
            <a:spLocks noChangeArrowheads="1"/>
          </p:cNvSpPr>
          <p:nvPr/>
        </p:nvSpPr>
        <p:spPr bwMode="auto">
          <a:xfrm>
            <a:off x="1285875" y="1098550"/>
            <a:ext cx="7453313" cy="1665288"/>
          </a:xfrm>
          <a:prstGeom prst="rect">
            <a:avLst/>
          </a:prstGeom>
          <a:noFill/>
          <a:ln w="9525">
            <a:noFill/>
            <a:miter lim="800000"/>
            <a:headEnd/>
            <a:tailEnd/>
          </a:ln>
        </p:spPr>
        <p:txBody>
          <a:bodyPr/>
          <a:lstStyle/>
          <a:p>
            <a:pPr marL="539750" indent="-457200" fontAlgn="base">
              <a:lnSpc>
                <a:spcPct val="90000"/>
              </a:lnSpc>
              <a:spcBef>
                <a:spcPts val="600"/>
              </a:spcBef>
              <a:spcAft>
                <a:spcPct val="0"/>
              </a:spcAft>
              <a:buClr>
                <a:schemeClr val="accent1"/>
              </a:buClr>
              <a:buSzPct val="80000"/>
              <a:buFontTx/>
              <a:buAutoNum type="arabicPeriod" startAt="7"/>
            </a:pPr>
            <a:r>
              <a:rPr lang="en-US">
                <a:latin typeface="Arial "/>
              </a:rPr>
              <a:t>Delete the trailing hard return </a:t>
            </a:r>
            <a:r>
              <a:rPr lang="en-US">
                <a:solidFill>
                  <a:srgbClr val="0066FF"/>
                </a:solidFill>
                <a:latin typeface="Arial "/>
              </a:rPr>
              <a:t>inserted</a:t>
            </a:r>
            <a:r>
              <a:rPr lang="en-US">
                <a:latin typeface="Arial "/>
              </a:rPr>
              <a:t> by mistake at the end of the document. This “non-printing” error would not affect your grade on this job.</a:t>
            </a:r>
          </a:p>
          <a:p>
            <a:pPr marL="539750" indent="-457200" fontAlgn="base">
              <a:lnSpc>
                <a:spcPct val="90000"/>
              </a:lnSpc>
              <a:spcBef>
                <a:spcPts val="600"/>
              </a:spcBef>
              <a:spcAft>
                <a:spcPct val="0"/>
              </a:spcAft>
              <a:buClr>
                <a:schemeClr val="accent1"/>
              </a:buClr>
              <a:buSzPct val="80000"/>
              <a:buFont typeface="Wingdings" pitchFamily="2" charset="2"/>
              <a:buChar char="§"/>
            </a:pPr>
            <a:endParaRPr lang="en-US">
              <a:latin typeface="Arial "/>
            </a:endParaRPr>
          </a:p>
        </p:txBody>
      </p:sp>
      <p:sp>
        <p:nvSpPr>
          <p:cNvPr id="36868" name="Rectangle 4"/>
          <p:cNvSpPr>
            <a:spLocks noChangeArrowheads="1"/>
          </p:cNvSpPr>
          <p:nvPr/>
        </p:nvSpPr>
        <p:spPr bwMode="auto">
          <a:xfrm>
            <a:off x="1244600" y="5375275"/>
            <a:ext cx="7580313" cy="1076325"/>
          </a:xfrm>
          <a:prstGeom prst="rect">
            <a:avLst/>
          </a:prstGeom>
          <a:noFill/>
          <a:ln w="9525">
            <a:noFill/>
            <a:miter lim="800000"/>
            <a:headEnd/>
            <a:tailEnd/>
          </a:ln>
        </p:spPr>
        <p:txBody>
          <a:bodyPr>
            <a:spAutoFit/>
          </a:bodyPr>
          <a:lstStyle/>
          <a:p>
            <a:pPr fontAlgn="base">
              <a:spcBef>
                <a:spcPct val="20000"/>
              </a:spcBef>
              <a:spcAft>
                <a:spcPct val="0"/>
              </a:spcAft>
            </a:pPr>
            <a:r>
              <a:rPr lang="en-US" sz="1600" b="1">
                <a:solidFill>
                  <a:srgbClr val="00206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 </a:t>
            </a:r>
            <a:r>
              <a:rPr lang="en-US" sz="1600">
                <a:latin typeface="Arial" charset="0"/>
                <a:cs typeface="Arial" charset="0"/>
              </a:rPr>
              <a:t>The results displayed in the </a:t>
            </a:r>
            <a:r>
              <a:rPr lang="en-US" sz="1600" b="1">
                <a:latin typeface="Arial" charset="0"/>
                <a:cs typeface="Arial" charset="0"/>
              </a:rPr>
              <a:t>Scoring</a:t>
            </a:r>
            <a:r>
              <a:rPr lang="en-US" sz="1600">
                <a:latin typeface="Arial" charset="0"/>
                <a:cs typeface="Arial" charset="0"/>
              </a:rPr>
              <a:t> </a:t>
            </a:r>
            <a:r>
              <a:rPr lang="en-US" sz="1600" b="1">
                <a:latin typeface="Arial" charset="0"/>
                <a:cs typeface="Arial" charset="0"/>
              </a:rPr>
              <a:t>Results</a:t>
            </a:r>
            <a:r>
              <a:rPr lang="en-US" sz="1600">
                <a:latin typeface="Arial" charset="0"/>
                <a:cs typeface="Arial" charset="0"/>
              </a:rPr>
              <a:t> window may be revisited in the </a:t>
            </a:r>
            <a:r>
              <a:rPr lang="en-US" sz="1600" b="1">
                <a:latin typeface="Arial" charset="0"/>
                <a:cs typeface="Arial" charset="0"/>
              </a:rPr>
              <a:t>Portfolio</a:t>
            </a:r>
            <a:r>
              <a:rPr lang="en-US" sz="1600">
                <a:latin typeface="Arial" charset="0"/>
                <a:cs typeface="Arial" charset="0"/>
              </a:rPr>
              <a:t>: click the desired job to expand it, click the desired attempt to expand it, and click </a:t>
            </a:r>
            <a:r>
              <a:rPr lang="en-US" sz="1600" b="1">
                <a:latin typeface="Arial" charset="0"/>
                <a:cs typeface="Arial" charset="0"/>
              </a:rPr>
              <a:t>Details</a:t>
            </a:r>
            <a:r>
              <a:rPr lang="en-US" sz="1600">
                <a:latin typeface="Arial" charset="0"/>
                <a:cs typeface="Arial" charset="0"/>
              </a:rPr>
              <a:t>. The </a:t>
            </a:r>
            <a:r>
              <a:rPr lang="en-US" sz="1600" b="1">
                <a:latin typeface="Arial" charset="0"/>
                <a:cs typeface="Arial" charset="0"/>
              </a:rPr>
              <a:t>Scoring</a:t>
            </a:r>
            <a:r>
              <a:rPr lang="en-US" sz="1600">
                <a:latin typeface="Arial" charset="0"/>
                <a:cs typeface="Arial" charset="0"/>
              </a:rPr>
              <a:t> </a:t>
            </a:r>
            <a:r>
              <a:rPr lang="en-US" sz="1600" b="1">
                <a:latin typeface="Arial" charset="0"/>
                <a:cs typeface="Arial" charset="0"/>
              </a:rPr>
              <a:t>Results</a:t>
            </a:r>
            <a:r>
              <a:rPr lang="en-US" sz="1600">
                <a:latin typeface="Arial" charset="0"/>
                <a:cs typeface="Arial" charset="0"/>
              </a:rPr>
              <a:t> window will also reappear for the most recently uploaded attempt when you click </a:t>
            </a:r>
            <a:r>
              <a:rPr lang="en-US" sz="1600" b="1">
                <a:latin typeface="Arial" charset="0"/>
                <a:cs typeface="Arial" charset="0"/>
              </a:rPr>
              <a:t>Edit</a:t>
            </a:r>
            <a:r>
              <a:rPr lang="en-US" sz="1600">
                <a:latin typeface="Arial" charset="0"/>
                <a:cs typeface="Arial" charset="0"/>
              </a:rPr>
              <a:t> </a:t>
            </a:r>
            <a:r>
              <a:rPr lang="en-US" sz="1600" b="1">
                <a:latin typeface="Arial" charset="0"/>
                <a:cs typeface="Arial" charset="0"/>
              </a:rPr>
              <a:t>Work</a:t>
            </a:r>
            <a:r>
              <a:rPr lang="en-US" sz="1600">
                <a:latin typeface="Arial" charset="0"/>
                <a:cs typeface="Arial" charset="0"/>
              </a:rPr>
              <a:t>.</a:t>
            </a:r>
            <a:endParaRPr lang="en-US" sz="1600">
              <a:latin typeface="Arial" charset="0"/>
              <a:ea typeface="Tahoma" pitchFamily="34" charset="0"/>
              <a:cs typeface="Arial" charset="0"/>
            </a:endParaRPr>
          </a:p>
        </p:txBody>
      </p:sp>
      <p:sp>
        <p:nvSpPr>
          <p:cNvPr id="7"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30</a:t>
            </a:r>
            <a:endParaRPr lang="en-US" dirty="0">
              <a:solidFill>
                <a:schemeClr val="bg1">
                  <a:lumMod val="65000"/>
                </a:schemeClr>
              </a:solidFill>
            </a:endParaRPr>
          </a:p>
        </p:txBody>
      </p:sp>
      <p:pic>
        <p:nvPicPr>
          <p:cNvPr id="36870" name="Picture 7"/>
          <p:cNvPicPr>
            <a:picLocks noChangeAspect="1" noChangeArrowheads="1"/>
          </p:cNvPicPr>
          <p:nvPr/>
        </p:nvPicPr>
        <p:blipFill>
          <a:blip r:embed="rId3" cstate="print"/>
          <a:srcRect/>
          <a:stretch>
            <a:fillRect/>
          </a:stretch>
        </p:blipFill>
        <p:spPr bwMode="auto">
          <a:xfrm>
            <a:off x="1990725" y="2130425"/>
            <a:ext cx="2590800" cy="1809750"/>
          </a:xfrm>
          <a:prstGeom prst="rect">
            <a:avLst/>
          </a:prstGeom>
          <a:noFill/>
          <a:ln w="9525">
            <a:solidFill>
              <a:schemeClr val="tx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78359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Developing Proofreading Skills</a:t>
            </a:r>
          </a:p>
        </p:txBody>
      </p:sp>
      <p:sp>
        <p:nvSpPr>
          <p:cNvPr id="37891" name="Text Box 3" descr="Rectangle: Click to edit Master text styles&#10;Second level&#10;Third level&#10;Fourth level&#10;Fifth level"/>
          <p:cNvSpPr txBox="1">
            <a:spLocks noChangeArrowheads="1"/>
          </p:cNvSpPr>
          <p:nvPr/>
        </p:nvSpPr>
        <p:spPr bwMode="auto">
          <a:xfrm>
            <a:off x="1265238" y="1141413"/>
            <a:ext cx="7570787" cy="463550"/>
          </a:xfrm>
          <a:prstGeom prst="rect">
            <a:avLst/>
          </a:prstGeom>
          <a:noFill/>
          <a:ln w="9525">
            <a:noFill/>
            <a:miter lim="800000"/>
            <a:headEnd/>
            <a:tailEnd/>
          </a:ln>
        </p:spPr>
        <p:txBody>
          <a:bodyPr/>
          <a:lstStyle/>
          <a:p>
            <a:pPr marL="365125" indent="-282575" fontAlgn="base">
              <a:lnSpc>
                <a:spcPct val="90000"/>
              </a:lnSpc>
              <a:spcBef>
                <a:spcPts val="600"/>
              </a:spcBef>
              <a:spcAft>
                <a:spcPct val="0"/>
              </a:spcAft>
            </a:pPr>
            <a:r>
              <a:rPr lang="en-US" sz="2400">
                <a:latin typeface="Arial" charset="0"/>
                <a:cs typeface="Arial" charset="0"/>
              </a:rPr>
              <a:t>Developing proofreading skills is a four-step process:</a:t>
            </a:r>
            <a:endParaRPr lang="en-US" sz="28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4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4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400">
              <a:latin typeface="Arial "/>
            </a:endParaRPr>
          </a:p>
        </p:txBody>
      </p:sp>
      <p:sp>
        <p:nvSpPr>
          <p:cNvPr id="7"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31</a:t>
            </a:r>
            <a:endParaRPr lang="en-US" dirty="0">
              <a:solidFill>
                <a:schemeClr val="bg1">
                  <a:lumMod val="65000"/>
                </a:schemeClr>
              </a:solidFill>
            </a:endParaRPr>
          </a:p>
        </p:txBody>
      </p:sp>
      <p:sp>
        <p:nvSpPr>
          <p:cNvPr id="8" name="Text Box 5"/>
          <p:cNvSpPr txBox="1"/>
          <p:nvPr/>
        </p:nvSpPr>
        <p:spPr>
          <a:xfrm>
            <a:off x="1484313" y="1611313"/>
            <a:ext cx="7124700" cy="40925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fontAlgn="base">
              <a:spcBef>
                <a:spcPct val="0"/>
              </a:spcBef>
              <a:spcAft>
                <a:spcPct val="0"/>
              </a:spcAft>
              <a:buFontTx/>
              <a:buAutoNum type="arabicPeriod"/>
              <a:defRPr/>
            </a:pPr>
            <a:r>
              <a:rPr lang="en-US" sz="2000" b="1" dirty="0">
                <a:solidFill>
                  <a:srgbClr val="632523"/>
                </a:solidFill>
                <a:latin typeface="Gill Sans MT" pitchFamily="34" charset="0"/>
              </a:rPr>
              <a:t>Recognition: </a:t>
            </a:r>
            <a:r>
              <a:rPr lang="en-US" sz="2000" dirty="0">
                <a:solidFill>
                  <a:srgbClr val="000000"/>
                </a:solidFill>
                <a:latin typeface="Gill Sans MT" pitchFamily="34" charset="0"/>
              </a:rPr>
              <a:t>Study the Scoring Results to learn to recognize keystroking errors you might otherwise miss.</a:t>
            </a:r>
            <a:br>
              <a:rPr lang="en-US" sz="2000" dirty="0">
                <a:solidFill>
                  <a:srgbClr val="000000"/>
                </a:solidFill>
                <a:latin typeface="Gill Sans MT" pitchFamily="34" charset="0"/>
              </a:rPr>
            </a:br>
            <a:endParaRPr lang="en-US" sz="2000" dirty="0">
              <a:solidFill>
                <a:srgbClr val="000000"/>
              </a:solidFill>
              <a:latin typeface="Gill Sans MT" pitchFamily="34" charset="0"/>
            </a:endParaRPr>
          </a:p>
          <a:p>
            <a:pPr marL="342900" indent="-342900" fontAlgn="base">
              <a:spcBef>
                <a:spcPct val="0"/>
              </a:spcBef>
              <a:spcAft>
                <a:spcPct val="0"/>
              </a:spcAft>
              <a:buFontTx/>
              <a:buAutoNum type="arabicPeriod"/>
              <a:defRPr/>
            </a:pPr>
            <a:r>
              <a:rPr lang="en-US" sz="2000" b="1" dirty="0">
                <a:solidFill>
                  <a:srgbClr val="632523"/>
                </a:solidFill>
                <a:latin typeface="Gill Sans MT" pitchFamily="34" charset="0"/>
              </a:rPr>
              <a:t>Practice: </a:t>
            </a:r>
            <a:r>
              <a:rPr lang="en-US" sz="2000" dirty="0">
                <a:solidFill>
                  <a:srgbClr val="000000"/>
                </a:solidFill>
                <a:latin typeface="Gill Sans MT" pitchFamily="34" charset="0"/>
              </a:rPr>
              <a:t>Use the Edit feature to practice correcting errors until a document is mailable.</a:t>
            </a:r>
            <a:br>
              <a:rPr lang="en-US" sz="2000" dirty="0">
                <a:solidFill>
                  <a:srgbClr val="000000"/>
                </a:solidFill>
                <a:latin typeface="Gill Sans MT" pitchFamily="34" charset="0"/>
              </a:rPr>
            </a:br>
            <a:endParaRPr lang="en-US" sz="2000" dirty="0">
              <a:solidFill>
                <a:srgbClr val="000000"/>
              </a:solidFill>
              <a:latin typeface="Gill Sans MT" pitchFamily="34" charset="0"/>
            </a:endParaRPr>
          </a:p>
          <a:p>
            <a:pPr marL="342900" indent="-342900" fontAlgn="base">
              <a:spcBef>
                <a:spcPct val="0"/>
              </a:spcBef>
              <a:spcAft>
                <a:spcPct val="0"/>
              </a:spcAft>
              <a:buFontTx/>
              <a:buAutoNum type="arabicPeriod"/>
              <a:defRPr/>
            </a:pPr>
            <a:r>
              <a:rPr lang="en-US" sz="2000" b="1" dirty="0">
                <a:solidFill>
                  <a:srgbClr val="632523"/>
                </a:solidFill>
                <a:latin typeface="Gill Sans MT" pitchFamily="34" charset="0"/>
              </a:rPr>
              <a:t>Reinforcement: </a:t>
            </a:r>
            <a:r>
              <a:rPr lang="en-US" sz="2000" dirty="0">
                <a:solidFill>
                  <a:srgbClr val="000000"/>
                </a:solidFill>
                <a:latin typeface="Gill Sans MT" pitchFamily="34" charset="0"/>
              </a:rPr>
              <a:t>Use Proofreading Checks to demonstrate that you have developed the skills necessary to find and correct all keystroking errors without assistance.</a:t>
            </a:r>
            <a:br>
              <a:rPr lang="en-US" sz="2000" dirty="0">
                <a:solidFill>
                  <a:srgbClr val="000000"/>
                </a:solidFill>
                <a:latin typeface="Gill Sans MT" pitchFamily="34" charset="0"/>
              </a:rPr>
            </a:br>
            <a:endParaRPr lang="en-US" sz="2000" dirty="0">
              <a:solidFill>
                <a:srgbClr val="000000"/>
              </a:solidFill>
              <a:latin typeface="Gill Sans MT" pitchFamily="34" charset="0"/>
            </a:endParaRPr>
          </a:p>
          <a:p>
            <a:pPr marL="342900" indent="-342900" fontAlgn="base">
              <a:spcBef>
                <a:spcPct val="0"/>
              </a:spcBef>
              <a:spcAft>
                <a:spcPct val="0"/>
              </a:spcAft>
              <a:buFontTx/>
              <a:buAutoNum type="arabicPeriod"/>
              <a:defRPr/>
            </a:pPr>
            <a:r>
              <a:rPr lang="en-US" sz="2000" b="1" dirty="0">
                <a:solidFill>
                  <a:srgbClr val="632523"/>
                </a:solidFill>
                <a:latin typeface="Gill Sans MT" pitchFamily="34" charset="0"/>
              </a:rPr>
              <a:t>Assessment:</a:t>
            </a:r>
            <a:r>
              <a:rPr lang="en-US" sz="2000" dirty="0">
                <a:solidFill>
                  <a:srgbClr val="000000"/>
                </a:solidFill>
                <a:latin typeface="Gill Sans MT" pitchFamily="34" charset="0"/>
              </a:rPr>
              <a:t> Demonstrate that you can consistently submit Proofreading Check documents with zero errors on the first Started attempt.</a:t>
            </a:r>
          </a:p>
        </p:txBody>
      </p:sp>
      <p:sp>
        <p:nvSpPr>
          <p:cNvPr id="9" name="Text Box 6"/>
          <p:cNvSpPr txBox="1">
            <a:spLocks noChangeArrowheads="1"/>
          </p:cNvSpPr>
          <p:nvPr/>
        </p:nvSpPr>
        <p:spPr bwMode="auto">
          <a:xfrm>
            <a:off x="1512888" y="5927725"/>
            <a:ext cx="7450137" cy="585788"/>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 </a:t>
            </a:r>
            <a:r>
              <a:rPr lang="en-US" sz="1600" dirty="0"/>
              <a:t>See</a:t>
            </a:r>
            <a:r>
              <a:rPr lang="en-US" sz="1600" dirty="0">
                <a:solidFill>
                  <a:srgbClr val="002060"/>
                </a:solidFill>
                <a:latin typeface="Arial" pitchFamily="34" charset="0"/>
                <a:ea typeface="Verdana" pitchFamily="34" charset="0"/>
                <a:cs typeface="Arial" pitchFamily="34" charset="0"/>
              </a:rPr>
              <a:t> “</a:t>
            </a:r>
            <a:r>
              <a:rPr lang="en-US" sz="1600" b="1" dirty="0">
                <a:hlinkClick r:id="rId3"/>
              </a:rPr>
              <a:t>Developing Proofreading Skills</a:t>
            </a:r>
            <a:r>
              <a:rPr lang="en-US" sz="1600" b="1" dirty="0"/>
              <a:t>” </a:t>
            </a:r>
            <a:r>
              <a:rPr lang="en-US" sz="1600" dirty="0"/>
              <a:t>for tips </a:t>
            </a:r>
            <a:r>
              <a:rPr lang="en-US" sz="1600"/>
              <a:t>on proofreading  </a:t>
            </a:r>
            <a:r>
              <a:rPr lang="en-US" sz="1600" dirty="0"/>
              <a:t>Language Arts exercises and document processing jobs.</a:t>
            </a:r>
            <a:endParaRPr lang="en-US" sz="1600" dirty="0">
              <a:solidFill>
                <a:schemeClr val="bg2">
                  <a:lumMod val="25000"/>
                </a:schemeClr>
              </a:solidFill>
              <a:latin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78359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Proofreading Checks</a:t>
            </a:r>
          </a:p>
        </p:txBody>
      </p:sp>
      <p:sp>
        <p:nvSpPr>
          <p:cNvPr id="38915" name="Text Box 3" descr="Rectangle: Click to edit Master text styles&#10;Second level&#10;Third level&#10;Fourth level&#10;Fifth level"/>
          <p:cNvSpPr txBox="1">
            <a:spLocks noChangeArrowheads="1"/>
          </p:cNvSpPr>
          <p:nvPr/>
        </p:nvSpPr>
        <p:spPr bwMode="auto">
          <a:xfrm>
            <a:off x="1285875" y="1098550"/>
            <a:ext cx="7453313" cy="1239838"/>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charset="0"/>
                <a:cs typeface="Arial" charset="0"/>
              </a:rPr>
              <a:t>Five documents have been designated as Proofreading Checks for this course. </a:t>
            </a:r>
            <a:r>
              <a:rPr lang="en-US" sz="2000">
                <a:latin typeface="Arial "/>
              </a:rPr>
              <a:t>Check the </a:t>
            </a:r>
            <a:r>
              <a:rPr lang="en-US" sz="2000">
                <a:latin typeface="Arial "/>
                <a:hlinkClick r:id="rId3"/>
              </a:rPr>
              <a:t>course Web site</a:t>
            </a:r>
            <a:r>
              <a:rPr lang="en-US" sz="2000">
                <a:latin typeface="Arial "/>
              </a:rPr>
              <a:t>, </a:t>
            </a:r>
            <a:r>
              <a:rPr lang="en-US" sz="2000">
                <a:latin typeface="Arial "/>
                <a:hlinkClick r:id="rId4"/>
              </a:rPr>
              <a:t>Proofreading Checks</a:t>
            </a:r>
            <a:r>
              <a:rPr lang="en-US" sz="2000">
                <a:latin typeface="Arial "/>
              </a:rPr>
              <a:t> page, for details.</a:t>
            </a: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0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0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0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0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0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0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
              </a:rPr>
              <a:t>The goal in </a:t>
            </a:r>
            <a:r>
              <a:rPr lang="en-US" sz="2000">
                <a:latin typeface="Arial" charset="0"/>
                <a:cs typeface="Arial" charset="0"/>
              </a:rPr>
              <a:t>any document processing job is to submit it as a mailable job, free of any keystroking or formatting errors. </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charset="0"/>
                <a:cs typeface="Arial" charset="0"/>
              </a:rPr>
              <a:t>A Proofreading Check job must be submitted with zero keystroking errors on the first </a:t>
            </a:r>
            <a:r>
              <a:rPr lang="en-US" sz="2000" b="1">
                <a:latin typeface="Arial" charset="0"/>
                <a:cs typeface="Arial" charset="0"/>
              </a:rPr>
              <a:t>Start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attempt.</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charset="0"/>
                <a:cs typeface="Arial" charset="0"/>
              </a:rPr>
              <a:t>You may repeat any Proofreading Check job using </a:t>
            </a:r>
            <a:r>
              <a:rPr lang="en-US" sz="2000" b="1">
                <a:latin typeface="Arial" charset="0"/>
                <a:cs typeface="Arial" charset="0"/>
              </a:rPr>
              <a:t>Start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as many times as needed to complete it successfully.</a:t>
            </a:r>
            <a:endParaRPr lang="en-US" sz="24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4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4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4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400">
              <a:latin typeface="Arial "/>
            </a:endParaRPr>
          </a:p>
        </p:txBody>
      </p:sp>
      <p:sp>
        <p:nvSpPr>
          <p:cNvPr id="7"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32</a:t>
            </a:r>
            <a:endParaRPr lang="en-US" dirty="0">
              <a:solidFill>
                <a:schemeClr val="bg1">
                  <a:lumMod val="65000"/>
                </a:schemeClr>
              </a:solidFill>
            </a:endParaRPr>
          </a:p>
        </p:txBody>
      </p:sp>
      <p:pic>
        <p:nvPicPr>
          <p:cNvPr id="38917" name="Picture 6"/>
          <p:cNvPicPr>
            <a:picLocks noChangeAspect="1" noChangeArrowheads="1"/>
          </p:cNvPicPr>
          <p:nvPr/>
        </p:nvPicPr>
        <p:blipFill>
          <a:blip r:embed="rId5" cstate="print"/>
          <a:srcRect/>
          <a:stretch>
            <a:fillRect/>
          </a:stretch>
        </p:blipFill>
        <p:spPr bwMode="auto">
          <a:xfrm>
            <a:off x="1773238" y="2233613"/>
            <a:ext cx="5827712" cy="1550987"/>
          </a:xfrm>
          <a:prstGeom prst="rect">
            <a:avLst/>
          </a:prstGeom>
          <a:noFill/>
          <a:ln w="9525">
            <a:solidFill>
              <a:schemeClr val="tx1"/>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149350" y="0"/>
            <a:ext cx="7835900"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Proofreading Checks &amp; Start Work</a:t>
            </a:r>
          </a:p>
        </p:txBody>
      </p:sp>
      <p:sp>
        <p:nvSpPr>
          <p:cNvPr id="39939" name="Text Box 3" descr="Rectangle: Click to edit Master text styles&#10;Second level&#10;Third level&#10;Fourth level&#10;Fifth level"/>
          <p:cNvSpPr txBox="1">
            <a:spLocks noChangeArrowheads="1"/>
          </p:cNvSpPr>
          <p:nvPr/>
        </p:nvSpPr>
        <p:spPr bwMode="auto">
          <a:xfrm>
            <a:off x="1285875" y="1098550"/>
            <a:ext cx="7453313" cy="3568700"/>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charset="0"/>
                <a:cs typeface="Arial" charset="0"/>
              </a:rPr>
              <a:t>If a job is designated as a Proofreading Check, you must use </a:t>
            </a:r>
            <a:r>
              <a:rPr lang="en-US" sz="2000" b="1">
                <a:latin typeface="Arial" charset="0"/>
                <a:cs typeface="Arial" charset="0"/>
              </a:rPr>
              <a:t>Start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a:t>
            </a:r>
            <a:r>
              <a:rPr lang="en-US" sz="2000" i="1">
                <a:latin typeface="Arial" charset="0"/>
                <a:cs typeface="Arial" charset="0"/>
              </a:rPr>
              <a:t>not</a:t>
            </a:r>
            <a:r>
              <a:rPr lang="en-US" sz="2000">
                <a:latin typeface="Arial" charset="0"/>
                <a:cs typeface="Arial" charset="0"/>
              </a:rPr>
              <a:t> </a:t>
            </a:r>
            <a:r>
              <a:rPr lang="en-US" sz="2000" b="1">
                <a:latin typeface="Arial" charset="0"/>
                <a:cs typeface="Arial" charset="0"/>
              </a:rPr>
              <a:t>Edit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retype the job from a blank screen, and </a:t>
            </a:r>
            <a:r>
              <a:rPr lang="en-US" sz="2000" b="1">
                <a:latin typeface="Arial" charset="0"/>
                <a:cs typeface="Arial" charset="0"/>
              </a:rPr>
              <a:t>Browse</a:t>
            </a:r>
            <a:r>
              <a:rPr lang="en-US" sz="2000">
                <a:latin typeface="Arial" charset="0"/>
                <a:cs typeface="Arial" charset="0"/>
              </a:rPr>
              <a:t> and </a:t>
            </a:r>
            <a:r>
              <a:rPr lang="en-US" sz="2000" b="1">
                <a:latin typeface="Arial" charset="0"/>
                <a:cs typeface="Arial" charset="0"/>
              </a:rPr>
              <a:t>Submit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again.</a:t>
            </a:r>
            <a:endParaRPr lang="en-US" sz="240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
              </a:rPr>
              <a:t>Proofread carefully for keystroking and formatting errors, press </a:t>
            </a:r>
            <a:r>
              <a:rPr lang="en-US" sz="2000" b="1">
                <a:latin typeface="Arial "/>
              </a:rPr>
              <a:t>F12</a:t>
            </a:r>
            <a:r>
              <a:rPr lang="en-US" sz="2000">
                <a:latin typeface="Arial "/>
              </a:rPr>
              <a:t>, save the file to the </a:t>
            </a:r>
            <a:r>
              <a:rPr lang="en-US" sz="2000" b="1">
                <a:latin typeface="Arial "/>
              </a:rPr>
              <a:t>GDPFILES</a:t>
            </a:r>
            <a:r>
              <a:rPr lang="en-US" sz="2000">
                <a:latin typeface="Arial "/>
              </a:rPr>
              <a:t> directory, close Word, return to GDP, and close the </a:t>
            </a:r>
            <a:r>
              <a:rPr lang="en-US" sz="2000" b="1">
                <a:latin typeface="Arial "/>
              </a:rPr>
              <a:t>Scoring Results</a:t>
            </a:r>
            <a:r>
              <a:rPr lang="en-US" sz="2000">
                <a:latin typeface="Arial "/>
              </a:rPr>
              <a:t> window.</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
              </a:rPr>
              <a:t>Use </a:t>
            </a:r>
            <a:r>
              <a:rPr lang="en-US" sz="2000" b="1">
                <a:latin typeface="Arial "/>
              </a:rPr>
              <a:t>Browse</a:t>
            </a:r>
            <a:r>
              <a:rPr lang="en-US" sz="2000">
                <a:latin typeface="Arial "/>
              </a:rPr>
              <a:t> and </a:t>
            </a:r>
            <a:r>
              <a:rPr lang="en-US" sz="2000" b="1">
                <a:latin typeface="Arial "/>
              </a:rPr>
              <a:t>Submit</a:t>
            </a:r>
            <a:r>
              <a:rPr lang="en-US" sz="2000">
                <a:latin typeface="Arial "/>
              </a:rPr>
              <a:t> to upload, score, and submit this edited attempt again.</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
              </a:rPr>
              <a:t>Repeat this </a:t>
            </a:r>
            <a:r>
              <a:rPr lang="en-US" sz="2000" b="1">
                <a:latin typeface="Arial "/>
              </a:rPr>
              <a:t>Start Work </a:t>
            </a:r>
            <a:r>
              <a:rPr lang="en-US" sz="2000">
                <a:latin typeface="Arial "/>
              </a:rPr>
              <a:t>process until the job is scored with zero </a:t>
            </a:r>
            <a:r>
              <a:rPr lang="en-US" sz="2000" b="1">
                <a:latin typeface="Arial "/>
              </a:rPr>
              <a:t>Keystroking</a:t>
            </a:r>
            <a:r>
              <a:rPr lang="en-US" sz="2000">
                <a:latin typeface="Arial "/>
              </a:rPr>
              <a:t> </a:t>
            </a:r>
            <a:r>
              <a:rPr lang="en-US" sz="2000" b="1">
                <a:latin typeface="Arial "/>
              </a:rPr>
              <a:t>Errors</a:t>
            </a:r>
            <a:r>
              <a:rPr lang="en-US" sz="2000">
                <a:latin typeface="Arial "/>
              </a:rPr>
              <a:t>. </a:t>
            </a:r>
            <a:r>
              <a:rPr lang="en-US" sz="2000" b="1">
                <a:latin typeface="Arial "/>
              </a:rPr>
              <a:t>Attempt #3</a:t>
            </a:r>
            <a:r>
              <a:rPr lang="en-US" sz="2000">
                <a:latin typeface="Arial "/>
              </a:rPr>
              <a:t> qualifies as a successful Proofreading Check—</a:t>
            </a:r>
            <a:r>
              <a:rPr lang="en-US" sz="2000" b="1">
                <a:latin typeface="Arial "/>
              </a:rPr>
              <a:t>Keystroking</a:t>
            </a:r>
            <a:r>
              <a:rPr lang="en-US" sz="2000">
                <a:latin typeface="Arial "/>
              </a:rPr>
              <a:t> </a:t>
            </a:r>
            <a:r>
              <a:rPr lang="en-US" sz="2000" b="1">
                <a:latin typeface="Arial "/>
              </a:rPr>
              <a:t>Errors</a:t>
            </a:r>
            <a:r>
              <a:rPr lang="en-US" sz="2000">
                <a:latin typeface="Arial "/>
              </a:rPr>
              <a:t> are “</a:t>
            </a:r>
            <a:r>
              <a:rPr lang="en-US" sz="2000" b="1">
                <a:latin typeface="Arial "/>
              </a:rPr>
              <a:t>0</a:t>
            </a:r>
            <a:r>
              <a:rPr lang="en-US" sz="2000">
                <a:latin typeface="Arial "/>
              </a:rPr>
              <a:t>” and the </a:t>
            </a:r>
            <a:r>
              <a:rPr lang="en-US" sz="2000" b="1">
                <a:latin typeface="Arial "/>
              </a:rPr>
              <a:t>Attempt</a:t>
            </a:r>
            <a:r>
              <a:rPr lang="en-US" sz="2000">
                <a:latin typeface="Arial "/>
              </a:rPr>
              <a:t> </a:t>
            </a:r>
            <a:r>
              <a:rPr lang="en-US" sz="2000" b="1">
                <a:latin typeface="Arial "/>
              </a:rPr>
              <a:t>Origin</a:t>
            </a:r>
            <a:r>
              <a:rPr lang="en-US" sz="2000">
                <a:latin typeface="Arial "/>
              </a:rPr>
              <a:t> is </a:t>
            </a:r>
            <a:r>
              <a:rPr lang="en-US" sz="2000" b="1">
                <a:latin typeface="Arial "/>
              </a:rPr>
              <a:t>Started</a:t>
            </a:r>
            <a:r>
              <a:rPr lang="en-US" sz="2000">
                <a:latin typeface="Arial "/>
              </a:rPr>
              <a:t> (cannot be </a:t>
            </a:r>
            <a:r>
              <a:rPr lang="en-US" sz="2000" b="1">
                <a:latin typeface="Arial "/>
              </a:rPr>
              <a:t>Edited</a:t>
            </a:r>
            <a:r>
              <a:rPr lang="en-US" sz="2000">
                <a:latin typeface="Arial "/>
              </a:rPr>
              <a:t>).</a:t>
            </a:r>
          </a:p>
          <a:p>
            <a:pPr marL="365125" indent="-282575" fontAlgn="base">
              <a:lnSpc>
                <a:spcPct val="90000"/>
              </a:lnSpc>
              <a:spcBef>
                <a:spcPts val="600"/>
              </a:spcBef>
              <a:spcAft>
                <a:spcPct val="0"/>
              </a:spcAft>
              <a:buClr>
                <a:schemeClr val="accent1"/>
              </a:buClr>
              <a:buSzPct val="80000"/>
              <a:buFont typeface="Wingdings" pitchFamily="2" charset="2"/>
              <a:buChar char="§"/>
            </a:pPr>
            <a:endParaRPr lang="en-US" sz="2400">
              <a:latin typeface="Arial "/>
            </a:endParaRPr>
          </a:p>
        </p:txBody>
      </p:sp>
      <p:sp>
        <p:nvSpPr>
          <p:cNvPr id="5" name="Text Box 4"/>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33</a:t>
            </a:r>
            <a:endParaRPr lang="en-US" dirty="0">
              <a:solidFill>
                <a:schemeClr val="bg1">
                  <a:lumMod val="65000"/>
                </a:schemeClr>
              </a:solidFill>
            </a:endParaRPr>
          </a:p>
        </p:txBody>
      </p:sp>
      <p:pic>
        <p:nvPicPr>
          <p:cNvPr id="39941" name="Picture 6"/>
          <p:cNvPicPr>
            <a:picLocks noChangeAspect="1" noChangeArrowheads="1"/>
          </p:cNvPicPr>
          <p:nvPr/>
        </p:nvPicPr>
        <p:blipFill>
          <a:blip r:embed="rId3" cstate="print"/>
          <a:srcRect/>
          <a:stretch>
            <a:fillRect/>
          </a:stretch>
        </p:blipFill>
        <p:spPr bwMode="auto">
          <a:xfrm>
            <a:off x="1719263" y="4760913"/>
            <a:ext cx="6894512" cy="1885950"/>
          </a:xfrm>
          <a:prstGeom prst="rect">
            <a:avLst/>
          </a:prstGeom>
          <a:noFill/>
          <a:ln w="9525">
            <a:solidFill>
              <a:schemeClr val="tx1"/>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8097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Extra Credit for Proofreading</a:t>
            </a:r>
          </a:p>
        </p:txBody>
      </p:sp>
      <p:sp>
        <p:nvSpPr>
          <p:cNvPr id="6" name="Text Box 3"/>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34</a:t>
            </a:r>
            <a:endParaRPr lang="en-US" dirty="0">
              <a:solidFill>
                <a:schemeClr val="bg1">
                  <a:lumMod val="65000"/>
                </a:schemeClr>
              </a:solidFill>
            </a:endParaRPr>
          </a:p>
        </p:txBody>
      </p:sp>
      <p:sp>
        <p:nvSpPr>
          <p:cNvPr id="40964" name="Text Box 4" descr="Rectangle: Click to edit Master text styles&#10;Second level&#10;Third level&#10;Fourth level&#10;Fifth level"/>
          <p:cNvSpPr txBox="1">
            <a:spLocks noChangeArrowheads="1"/>
          </p:cNvSpPr>
          <p:nvPr/>
        </p:nvSpPr>
        <p:spPr bwMode="auto">
          <a:xfrm>
            <a:off x="1158875" y="1130300"/>
            <a:ext cx="7793038" cy="4037013"/>
          </a:xfrm>
          <a:prstGeom prst="rect">
            <a:avLst/>
          </a:prstGeom>
          <a:noFill/>
          <a:ln w="19050">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sz="2400">
                <a:latin typeface="Arial" charset="0"/>
                <a:cs typeface="Arial" charset="0"/>
              </a:rPr>
              <a:t>If you use </a:t>
            </a:r>
            <a:r>
              <a:rPr lang="en-US" sz="2400" b="1">
                <a:latin typeface="Arial" charset="0"/>
                <a:cs typeface="Arial" charset="0"/>
              </a:rPr>
              <a:t>Start</a:t>
            </a:r>
            <a:r>
              <a:rPr lang="en-US" sz="2400">
                <a:latin typeface="Arial" charset="0"/>
                <a:cs typeface="Arial" charset="0"/>
              </a:rPr>
              <a:t> </a:t>
            </a:r>
            <a:r>
              <a:rPr lang="en-US" sz="2400" b="1">
                <a:latin typeface="Arial" charset="0"/>
                <a:cs typeface="Arial" charset="0"/>
              </a:rPr>
              <a:t>Work</a:t>
            </a:r>
            <a:r>
              <a:rPr lang="en-US" sz="2400">
                <a:latin typeface="Arial" charset="0"/>
                <a:cs typeface="Arial" charset="0"/>
              </a:rPr>
              <a:t> (</a:t>
            </a:r>
            <a:r>
              <a:rPr lang="en-US" sz="2400" i="1">
                <a:latin typeface="Arial" charset="0"/>
                <a:cs typeface="Arial" charset="0"/>
              </a:rPr>
              <a:t>not</a:t>
            </a:r>
            <a:r>
              <a:rPr lang="en-US" sz="2400">
                <a:latin typeface="Arial" charset="0"/>
                <a:cs typeface="Arial" charset="0"/>
              </a:rPr>
              <a:t> </a:t>
            </a:r>
            <a:r>
              <a:rPr lang="en-US" sz="2400" b="1">
                <a:latin typeface="Arial" charset="0"/>
                <a:cs typeface="Arial" charset="0"/>
              </a:rPr>
              <a:t>Edit</a:t>
            </a:r>
            <a:r>
              <a:rPr lang="en-US" sz="2400">
                <a:latin typeface="Arial" charset="0"/>
                <a:cs typeface="Arial" charset="0"/>
              </a:rPr>
              <a:t> </a:t>
            </a:r>
            <a:r>
              <a:rPr lang="en-US" sz="2400" b="1">
                <a:latin typeface="Arial" charset="0"/>
                <a:cs typeface="Arial" charset="0"/>
              </a:rPr>
              <a:t>Work</a:t>
            </a:r>
            <a:r>
              <a:rPr lang="en-US" sz="2400">
                <a:latin typeface="Arial" charset="0"/>
                <a:cs typeface="Arial" charset="0"/>
              </a:rPr>
              <a:t>) on any document processing job that is </a:t>
            </a:r>
            <a:r>
              <a:rPr lang="en-US" sz="2400" i="1">
                <a:latin typeface="Arial" charset="0"/>
                <a:cs typeface="Arial" charset="0"/>
              </a:rPr>
              <a:t>not</a:t>
            </a:r>
            <a:r>
              <a:rPr lang="en-US" sz="2400">
                <a:latin typeface="Arial" charset="0"/>
                <a:cs typeface="Arial" charset="0"/>
              </a:rPr>
              <a:t> designated as a Proofreading Check and submit it with zero  </a:t>
            </a:r>
            <a:r>
              <a:rPr lang="en-US" sz="2400" b="1">
                <a:latin typeface="Arial" charset="0"/>
                <a:cs typeface="Arial" charset="0"/>
              </a:rPr>
              <a:t>Keystroking Errors</a:t>
            </a:r>
            <a:r>
              <a:rPr lang="en-US" sz="2400">
                <a:latin typeface="Arial" charset="0"/>
                <a:cs typeface="Arial" charset="0"/>
              </a:rPr>
              <a:t>, you will earn extra credit points.</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400">
                <a:latin typeface="Arial" charset="0"/>
                <a:cs typeface="Arial" charset="0"/>
              </a:rPr>
              <a:t>Your course grade average will be raised by 1 percentage point up to a total of 10% for each qualifying job; for example, if your course grade is 79% and you submit one job that qualifies for extra credit due to perfect proofreading, your course grade will be raised from 79% to 80%.</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400">
                <a:latin typeface="Arial" charset="0"/>
                <a:cs typeface="Arial" charset="0"/>
              </a:rPr>
              <a:t>These extra credit points are very valuable and can raise your course grade average significantly.</a:t>
            </a:r>
            <a:endParaRPr lang="en-US" sz="2400">
              <a:latin typeface="Arial "/>
            </a:endParaRPr>
          </a:p>
          <a:p>
            <a:pPr marL="365125" indent="-282575" fontAlgn="base">
              <a:lnSpc>
                <a:spcPct val="90000"/>
              </a:lnSpc>
              <a:spcBef>
                <a:spcPts val="600"/>
              </a:spcBef>
              <a:spcAft>
                <a:spcPct val="0"/>
              </a:spcAft>
            </a:pPr>
            <a:r>
              <a:rPr lang="en-US" sz="2000">
                <a:latin typeface="Arial "/>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Document Assessment</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35</a:t>
            </a:r>
            <a:endParaRPr lang="en-US" dirty="0">
              <a:solidFill>
                <a:schemeClr val="bg1">
                  <a:lumMod val="65000"/>
                </a:schemeClr>
              </a:solidFill>
            </a:endParaRPr>
          </a:p>
        </p:txBody>
      </p:sp>
      <p:graphicFrame>
        <p:nvGraphicFramePr>
          <p:cNvPr id="7" name="Table 6"/>
          <p:cNvGraphicFramePr>
            <a:graphicFrameLocks noGrp="1"/>
          </p:cNvGraphicFramePr>
          <p:nvPr/>
        </p:nvGraphicFramePr>
        <p:xfrm>
          <a:off x="1643063" y="2955925"/>
          <a:ext cx="7097712" cy="3548063"/>
        </p:xfrm>
        <a:graphic>
          <a:graphicData uri="http://schemas.openxmlformats.org/drawingml/2006/table">
            <a:tbl>
              <a:tblPr/>
              <a:tblGrid>
                <a:gridCol w="1404938"/>
                <a:gridCol w="5692775"/>
              </a:tblGrid>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50%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pitchFamily="34" charset="0"/>
                          <a:ea typeface="Calibri" charset="0"/>
                          <a:cs typeface="Arial" charset="0"/>
                        </a:rPr>
                        <a:t>5-Minute Timed Writing, 5-Error Limit (by touch)</a:t>
                      </a:r>
                      <a:endParaRPr kumimoji="0" lang="en-US" sz="2000" b="0" i="0" u="none" strike="noStrike" cap="none" normalizeH="0" baseline="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952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0" lang="en-US" sz="1400" b="0" i="0" u="none" strike="noStrike" cap="none" normalizeH="0" baseline="0" dirty="0" smtClean="0">
                          <a:ln>
                            <a:noFill/>
                          </a:ln>
                          <a:solidFill>
                            <a:schemeClr val="tx1"/>
                          </a:solidFill>
                          <a:effectLst/>
                          <a:latin typeface="Gill Sans MT" pitchFamily="34" charset="0"/>
                          <a:ea typeface="Calibri" charset="0"/>
                          <a:cs typeface="Arial" charset="0"/>
                        </a:rPr>
                        <a:t>A = 45+ wpm; B = 41-44; C = 37-40</a:t>
                      </a:r>
                      <a:r>
                        <a:rPr kumimoji="0" lang="en-US" sz="1200" b="0" i="0" u="none" strike="noStrike" cap="none" normalizeH="0" baseline="0" dirty="0" smtClean="0">
                          <a:ln>
                            <a:noFill/>
                          </a:ln>
                          <a:solidFill>
                            <a:schemeClr val="tx1"/>
                          </a:solidFill>
                          <a:effectLst/>
                          <a:latin typeface="Gill Sans MT" pitchFamily="34" charset="0"/>
                          <a:ea typeface="Calibri" charset="0"/>
                          <a:cs typeface="Arial" charset="0"/>
                        </a:rPr>
                        <a:t>; </a:t>
                      </a:r>
                      <a:r>
                        <a:rPr kumimoji="0" lang="en-US" sz="1400" b="0" i="0" u="none" strike="noStrike" cap="none" normalizeH="0" baseline="0" dirty="0" smtClean="0">
                          <a:ln>
                            <a:noFill/>
                          </a:ln>
                          <a:solidFill>
                            <a:schemeClr val="tx1"/>
                          </a:solidFill>
                          <a:effectLst/>
                          <a:latin typeface="Gill Sans MT" pitchFamily="34" charset="0"/>
                          <a:ea typeface="Calibri" charset="0"/>
                          <a:cs typeface="Arial" charset="0"/>
                        </a:rPr>
                        <a:t>D = 33-36; F = 32 or below</a:t>
                      </a:r>
                      <a:endParaRPr kumimoji="0" lang="en-US" sz="1800" b="0" i="0" u="none" strike="noStrike" cap="none" normalizeH="0" baseline="0" dirty="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397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pitchFamily="34" charset="0"/>
                          <a:ea typeface="Calibri" charset="0"/>
                          <a:cs typeface="Arial" charset="0"/>
                        </a:rPr>
                        <a:t> </a:t>
                      </a:r>
                      <a:r>
                        <a:rPr kumimoji="0" lang="en-US" sz="1800" b="0" i="0" u="none" strike="noStrike" cap="none" normalizeH="0" baseline="0" smtClean="0">
                          <a:ln>
                            <a:noFill/>
                          </a:ln>
                          <a:solidFill>
                            <a:schemeClr val="tx1"/>
                          </a:solidFill>
                          <a:effectLst/>
                          <a:latin typeface="Gill Sans MT" pitchFamily="34" charset="0"/>
                          <a:ea typeface="Calibri" charset="0"/>
                          <a:cs typeface="Arial" charset="0"/>
                        </a:rPr>
                        <a:t>20%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pitchFamily="34" charset="0"/>
                          <a:ea typeface="Calibri" charset="0"/>
                          <a:cs typeface="Arial" charset="0"/>
                          <a:hlinkClick r:id="rId3"/>
                        </a:rPr>
                        <a:t>Document Processing Tests</a:t>
                      </a:r>
                      <a:endParaRPr kumimoji="0" lang="en-US" sz="1800" b="0" i="0" u="none" strike="noStrike" cap="none" normalizeH="0" baseline="0" smtClean="0">
                        <a:ln>
                          <a:noFill/>
                        </a:ln>
                        <a:solidFill>
                          <a:schemeClr val="tx1"/>
                        </a:solidFill>
                        <a:effectLst/>
                        <a:latin typeface="Gill Sans MT" pitchFamily="34" charset="0"/>
                        <a:ea typeface="Calibri" charset="0"/>
                        <a:cs typeface="Arial" charset="0"/>
                      </a:endParaRPr>
                    </a:p>
                  </a:txBody>
                  <a:tcPr marL="68580" marR="68580" marT="0" marB="0" horzOverflow="overflow">
                    <a:lnL>
                      <a:noFill/>
                    </a:lnL>
                    <a:lnR>
                      <a:noFill/>
                    </a:lnR>
                    <a:lnT>
                      <a:noFill/>
                    </a:lnT>
                    <a:lnB>
                      <a:noFill/>
                    </a:lnB>
                    <a:lnTlToBr>
                      <a:noFill/>
                    </a:lnTlToBr>
                    <a:lnBlToTr>
                      <a:noFill/>
                    </a:lnBlToTr>
                    <a:noFill/>
                  </a:tcPr>
                </a:tc>
              </a:tr>
              <a:tr h="3397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pitchFamily="34" charset="0"/>
                          <a:ea typeface="Calibri" charset="0"/>
                          <a:cs typeface="Arial" charset="0"/>
                          <a:hlinkClick r:id="rId3"/>
                        </a:rPr>
                        <a:t>Practice Document Processing Tests</a:t>
                      </a:r>
                      <a:endParaRPr kumimoji="0" lang="en-US" sz="1800" b="0" i="0" u="none" strike="noStrike" cap="none" normalizeH="0" baseline="0" smtClean="0">
                        <a:ln>
                          <a:noFill/>
                        </a:ln>
                        <a:solidFill>
                          <a:schemeClr val="tx1"/>
                        </a:solidFill>
                        <a:effectLst/>
                        <a:latin typeface="Gill Sans MT" pitchFamily="34" charset="0"/>
                        <a:ea typeface="Calibri" charset="0"/>
                        <a:cs typeface="Arial"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pitchFamily="34" charset="0"/>
                          <a:ea typeface="Calibri" charset="0"/>
                          <a:cs typeface="Arial"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Document Processing Jobs</a:t>
                      </a:r>
                      <a:endParaRPr kumimoji="0" lang="en-US" sz="2000" b="0" i="0" u="none" strike="noStrike" cap="none" normalizeH="0" baseline="0" dirty="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184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hlinkClick r:id="rId4"/>
                        </a:rPr>
                        <a:t>Proofreading Checks</a:t>
                      </a:r>
                      <a:endPar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endParaRPr>
                    </a:p>
                  </a:txBody>
                  <a:tcPr marL="68580" marR="68580" marT="0" marB="0" horzOverflow="overflow">
                    <a:lnL>
                      <a:noFill/>
                    </a:lnL>
                    <a:lnR>
                      <a:noFill/>
                    </a:lnR>
                    <a:lnT>
                      <a:noFill/>
                    </a:lnT>
                    <a:lnB>
                      <a:noFill/>
                    </a:lnB>
                    <a:lnTlToBr>
                      <a:noFill/>
                    </a:lnTlToBr>
                    <a:lnBlToTr>
                      <a:noFill/>
                    </a:lnBlToTr>
                    <a:noFill/>
                  </a:tcPr>
                </a:tc>
              </a:tr>
              <a:tr h="51036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Skillbuilding</a:t>
                      </a:r>
                    </a:p>
                  </a:txBody>
                  <a:tcPr marL="68580" marR="68580" marT="0" marB="0" horzOverflow="overflow">
                    <a:lnL>
                      <a:noFill/>
                    </a:lnL>
                    <a:lnR>
                      <a:noFill/>
                    </a:lnR>
                    <a:lnT>
                      <a:noFill/>
                    </a:lnT>
                    <a:lnB>
                      <a:noFill/>
                    </a:lnB>
                    <a:lnTlToBr>
                      <a:noFill/>
                    </a:lnTlToBr>
                    <a:lnBlToTr>
                      <a:noFill/>
                    </a:lnBlToTr>
                    <a:noFill/>
                  </a:tcPr>
                </a:tc>
              </a:tr>
              <a:tr h="55289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50"/>
                          </a:solidFill>
                          <a:effectLst/>
                          <a:latin typeface="Gill Sans MT" pitchFamily="34" charset="0"/>
                          <a:ea typeface="Calibri" charset="0"/>
                          <a:cs typeface="Arial" charset="0"/>
                        </a:rPr>
                        <a:t>Up to +10%</a:t>
                      </a:r>
                      <a:r>
                        <a:rPr kumimoji="0" lang="en-US" sz="1800" b="1" i="0" u="none" strike="noStrike" cap="none" normalizeH="0" baseline="0" smtClean="0">
                          <a:ln>
                            <a:noFill/>
                          </a:ln>
                          <a:solidFill>
                            <a:srgbClr val="00B050"/>
                          </a:solidFill>
                          <a:effectLst/>
                          <a:latin typeface="Gill Sans MT" pitchFamily="34" charset="0"/>
                          <a:ea typeface="Calibri" charset="0"/>
                          <a:cs typeface="Times New Roman" pitchFamily="18" charset="0"/>
                        </a:rPr>
                        <a:t> </a:t>
                      </a:r>
                      <a:endParaRPr kumimoji="0" lang="en-US" sz="2000" b="0" i="0" u="none" strike="noStrike" cap="none" normalizeH="0" baseline="0" smtClean="0">
                        <a:ln>
                          <a:noFill/>
                        </a:ln>
                        <a:solidFill>
                          <a:srgbClr val="00B050"/>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Gill Sans MT" pitchFamily="34" charset="0"/>
                          <a:ea typeface="Calibri" charset="0"/>
                          <a:cs typeface="Arial" charset="0"/>
                        </a:rPr>
                        <a:t>Extra Credit</a:t>
                      </a:r>
                      <a:r>
                        <a:rPr kumimoji="0" lang="en-US" sz="1600" b="0" i="0" u="none" strike="noStrike" cap="none" normalizeH="0" baseline="0" dirty="0" smtClean="0">
                          <a:ln>
                            <a:noFill/>
                          </a:ln>
                          <a:solidFill>
                            <a:srgbClr val="00B050"/>
                          </a:solidFill>
                          <a:effectLst/>
                          <a:latin typeface="Gill Sans MT" pitchFamily="34" charset="0"/>
                          <a:ea typeface="Calibri" charset="0"/>
                          <a:cs typeface="Arial" charset="0"/>
                        </a:rPr>
                        <a:t>: </a:t>
                      </a:r>
                      <a:r>
                        <a:rPr kumimoji="0" lang="en-US" sz="1600" b="0" i="0" u="none" strike="noStrike" cap="none" normalizeH="0" baseline="0" dirty="0" smtClean="0">
                          <a:ln>
                            <a:noFill/>
                          </a:ln>
                          <a:solidFill>
                            <a:srgbClr val="00B050"/>
                          </a:solidFill>
                          <a:effectLst/>
                          <a:latin typeface="Gill Sans MT" pitchFamily="34" charset="0"/>
                          <a:ea typeface="Calibri" charset="0"/>
                          <a:cs typeface="Times New Roman" pitchFamily="18" charset="0"/>
                        </a:rPr>
                        <a:t>extra Proofreading Checks, documents, and skillbuilding</a:t>
                      </a:r>
                      <a:endParaRPr kumimoji="0" lang="en-US" sz="2000" b="0" i="0" u="none" strike="noStrike" cap="none" normalizeH="0" baseline="0" dirty="0" smtClean="0">
                        <a:ln>
                          <a:noFill/>
                        </a:ln>
                        <a:solidFill>
                          <a:srgbClr val="00B050"/>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96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Gill Sans MT" pitchFamily="34" charset="0"/>
                          <a:ea typeface="Calibri" charset="0"/>
                          <a:cs typeface="Times New Roman" pitchFamily="18" charset="0"/>
                        </a:rPr>
                        <a:t>Up to -10% </a:t>
                      </a:r>
                      <a:endParaRPr kumimoji="0" lang="en-US" sz="2000" b="0" i="0" u="none" strike="noStrike" cap="none" normalizeH="0" baseline="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Gill Sans MT" pitchFamily="34" charset="0"/>
                          <a:ea typeface="Calibri" charset="0"/>
                          <a:cs typeface="Times New Roman" pitchFamily="18" charset="0"/>
                        </a:rPr>
                        <a:t>Attendance Deductions</a:t>
                      </a:r>
                      <a:endParaRPr kumimoji="0" lang="en-US" sz="2000" b="0" i="0" u="none" strike="noStrike" cap="none" normalizeH="0" baseline="0" dirty="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42007" name="Text Box 23" descr="Rectangle: Click to edit Master text styles&#10;Second level&#10;Third level&#10;Fourth level&#10;Fifth level"/>
          <p:cNvSpPr txBox="1">
            <a:spLocks noChangeArrowheads="1"/>
          </p:cNvSpPr>
          <p:nvPr/>
        </p:nvSpPr>
        <p:spPr bwMode="auto">
          <a:xfrm>
            <a:off x="1168400" y="1077913"/>
            <a:ext cx="7794625" cy="1846262"/>
          </a:xfrm>
          <a:prstGeom prst="rect">
            <a:avLst/>
          </a:prstGeom>
          <a:noFill/>
          <a:ln w="19050">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All document jobs must be </a:t>
            </a:r>
            <a:r>
              <a:rPr lang="en-US">
                <a:solidFill>
                  <a:schemeClr val="accent2"/>
                </a:solidFill>
                <a:latin typeface="Arial "/>
              </a:rPr>
              <a:t>mailable</a:t>
            </a:r>
            <a:r>
              <a:rPr lang="en-US">
                <a:latin typeface="Arial "/>
              </a:rPr>
              <a:t> (free of formatting or “visible” keystroking errors) to earn an A</a:t>
            </a:r>
            <a:r>
              <a:rPr lang="en-US">
                <a:latin typeface="Arial" charset="0"/>
                <a:cs typeface="Arial" charset="0"/>
              </a:rPr>
              <a:t>.</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A document assigned a D or F may be edited and resubmitted once (unless it is a Proofreading Check). The lower grade will be dropped. </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Gill Sans MT" pitchFamily="34" charset="0"/>
                <a:ea typeface="Calibri" pitchFamily="34" charset="0"/>
                <a:cs typeface="Arial" charset="0"/>
              </a:rPr>
              <a:t>If a document processing job includes keystroking or formatting errors, the severity of the error is considered when assigning a grade.</a:t>
            </a:r>
            <a:endParaRPr lang="en-US" sz="2400">
              <a:latin typeface="Arial "/>
            </a:endParaRPr>
          </a:p>
          <a:p>
            <a:pPr marL="365125" indent="-282575" fontAlgn="base">
              <a:lnSpc>
                <a:spcPct val="90000"/>
              </a:lnSpc>
              <a:spcBef>
                <a:spcPts val="600"/>
              </a:spcBef>
              <a:spcAft>
                <a:spcPct val="0"/>
              </a:spcAft>
            </a:pPr>
            <a:r>
              <a:rPr lang="en-US" sz="2000">
                <a:latin typeface="Arial "/>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p:cNvSpPr>
          <p:nvPr>
            <p:ph type="title" idx="4294967295"/>
          </p:nvPr>
        </p:nvSpPr>
        <p:spPr>
          <a:xfrm>
            <a:off x="1158875" y="0"/>
            <a:ext cx="7499350" cy="8397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Assigning Grades</a:t>
            </a:r>
          </a:p>
        </p:txBody>
      </p:sp>
      <p:sp>
        <p:nvSpPr>
          <p:cNvPr id="43011" name="Rectangle 3" descr="Rectangle: Click to edit Master text styles&#10;Second level&#10;Third level&#10;Fourth level&#10;Fifth level"/>
          <p:cNvSpPr>
            <a:spLocks noGrp="1" noChangeArrowheads="1"/>
          </p:cNvSpPr>
          <p:nvPr>
            <p:ph type="body" idx="4294967295"/>
          </p:nvPr>
        </p:nvSpPr>
        <p:spPr>
          <a:xfrm>
            <a:off x="1149350" y="1023938"/>
            <a:ext cx="7643813" cy="1371600"/>
          </a:xfrm>
        </p:spPr>
        <p:txBody>
          <a:bodyPr/>
          <a:lstStyle/>
          <a:p>
            <a:pPr eaLnBrk="1" hangingPunct="1">
              <a:lnSpc>
                <a:spcPct val="90000"/>
              </a:lnSpc>
              <a:buFont typeface="Wingdings" pitchFamily="2" charset="2"/>
              <a:buChar char="§"/>
            </a:pPr>
            <a:r>
              <a:rPr lang="en-US" sz="2000"/>
              <a:t>This document processing job (Correspondence 30-19) would be assigned a “B-” due to two formatting errors even though GDP reports zero keystroking errors. The second error is more serious that the first in terms of mailability. </a:t>
            </a:r>
          </a:p>
          <a:p>
            <a:pPr eaLnBrk="1" hangingPunct="1">
              <a:lnSpc>
                <a:spcPct val="90000"/>
              </a:lnSpc>
              <a:buFont typeface="Wingdings" pitchFamily="2" charset="2"/>
              <a:buChar char="§"/>
            </a:pPr>
            <a:r>
              <a:rPr lang="en-US" sz="2000"/>
              <a:t>Non-printing errors such as trailing spaces at the end of paragraphs and extra hard returns at the end of a document are not charged as errors for assessment purposes.</a:t>
            </a:r>
          </a:p>
        </p:txBody>
      </p:sp>
      <p:sp>
        <p:nvSpPr>
          <p:cNvPr id="5"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36</a:t>
            </a:r>
            <a:endParaRPr lang="en-US" dirty="0">
              <a:solidFill>
                <a:schemeClr val="bg1">
                  <a:lumMod val="65000"/>
                </a:schemeClr>
              </a:solidFill>
            </a:endParaRPr>
          </a:p>
        </p:txBody>
      </p:sp>
      <p:pic>
        <p:nvPicPr>
          <p:cNvPr id="43013" name="Picture 7"/>
          <p:cNvPicPr>
            <a:picLocks noChangeAspect="1" noChangeArrowheads="1"/>
          </p:cNvPicPr>
          <p:nvPr/>
        </p:nvPicPr>
        <p:blipFill>
          <a:blip r:embed="rId3" cstate="print"/>
          <a:srcRect/>
          <a:stretch>
            <a:fillRect/>
          </a:stretch>
        </p:blipFill>
        <p:spPr bwMode="auto">
          <a:xfrm>
            <a:off x="1598613" y="3189288"/>
            <a:ext cx="6524625" cy="3378200"/>
          </a:xfrm>
          <a:prstGeom prst="rect">
            <a:avLst/>
          </a:prstGeom>
          <a:noFill/>
          <a:ln w="9525">
            <a:solidFill>
              <a:schemeClr val="accent1"/>
            </a:solidFill>
            <a:miter lim="800000"/>
            <a:headEnd/>
            <a:tailEnd/>
          </a:ln>
        </p:spPr>
      </p:pic>
      <p:sp>
        <p:nvSpPr>
          <p:cNvPr id="43014" name="Rectangle 6"/>
          <p:cNvSpPr>
            <a:spLocks noChangeArrowheads="1"/>
          </p:cNvSpPr>
          <p:nvPr/>
        </p:nvSpPr>
        <p:spPr bwMode="auto">
          <a:xfrm>
            <a:off x="158750" y="4010025"/>
            <a:ext cx="1362075" cy="1384300"/>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FF0000"/>
                </a:solidFill>
                <a:latin typeface="Arial "/>
              </a:rPr>
              <a:t>(This document example is from Keyboarding 1 course.) </a:t>
            </a:r>
            <a:endParaRPr lang="en-US" sz="1400">
              <a:latin typeface="Gill Sans MT"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Gradebook Features</a:t>
            </a:r>
          </a:p>
        </p:txBody>
      </p:sp>
      <p:sp>
        <p:nvSpPr>
          <p:cNvPr id="6" name="Text Box 3"/>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37</a:t>
            </a:r>
            <a:endParaRPr lang="en-US" dirty="0">
              <a:solidFill>
                <a:schemeClr val="bg1">
                  <a:lumMod val="65000"/>
                </a:schemeClr>
              </a:solidFill>
            </a:endParaRPr>
          </a:p>
        </p:txBody>
      </p:sp>
      <p:sp>
        <p:nvSpPr>
          <p:cNvPr id="44036" name="Text Box 4" descr="Rectangle: Click to edit Master text styles&#10;Second level&#10;Third level&#10;Fourth level&#10;Fifth level"/>
          <p:cNvSpPr txBox="1">
            <a:spLocks noChangeArrowheads="1"/>
          </p:cNvSpPr>
          <p:nvPr/>
        </p:nvSpPr>
        <p:spPr bwMode="auto">
          <a:xfrm>
            <a:off x="858838" y="939800"/>
            <a:ext cx="8061325" cy="974725"/>
          </a:xfrm>
          <a:prstGeom prst="rect">
            <a:avLst/>
          </a:prstGeom>
          <a:noFill/>
          <a:ln w="19050">
            <a:noFill/>
            <a:miter lim="800000"/>
            <a:headEnd/>
            <a:tailEnd/>
          </a:ln>
        </p:spPr>
        <p:txBody>
          <a:bodyPr/>
          <a:lstStyle/>
          <a:p>
            <a:pPr marL="365125" fontAlgn="base">
              <a:lnSpc>
                <a:spcPct val="90000"/>
              </a:lnSpc>
              <a:spcBef>
                <a:spcPts val="600"/>
              </a:spcBef>
              <a:spcAft>
                <a:spcPct val="0"/>
              </a:spcAft>
            </a:pPr>
            <a:r>
              <a:rPr lang="en-US" sz="1600">
                <a:latin typeface="Arial "/>
              </a:rPr>
              <a:t>If your instructor is using GDP’s Gradebook feature, your Portfolio will include some additional information—under each document title, a Grading Category name is listed; under the date, special abbreviations are included; under the Grade column, grades are posted. </a:t>
            </a:r>
            <a:endParaRPr lang="en-US" sz="1600">
              <a:solidFill>
                <a:srgbClr val="FF0000"/>
              </a:solidFill>
              <a:latin typeface="Arial" charset="0"/>
              <a:cs typeface="Arial" charset="0"/>
            </a:endParaRPr>
          </a:p>
          <a:p>
            <a:pPr marL="365125" fontAlgn="base">
              <a:lnSpc>
                <a:spcPct val="90000"/>
              </a:lnSpc>
              <a:spcBef>
                <a:spcPts val="600"/>
              </a:spcBef>
              <a:spcAft>
                <a:spcPct val="0"/>
              </a:spcAft>
            </a:pPr>
            <a:r>
              <a:rPr lang="en-US" sz="2000">
                <a:latin typeface="Arial "/>
              </a:rPr>
              <a:t>		</a:t>
            </a:r>
          </a:p>
        </p:txBody>
      </p:sp>
      <p:pic>
        <p:nvPicPr>
          <p:cNvPr id="44037" name="Picture 6"/>
          <p:cNvPicPr>
            <a:picLocks noChangeAspect="1" noChangeArrowheads="1"/>
          </p:cNvPicPr>
          <p:nvPr/>
        </p:nvPicPr>
        <p:blipFill>
          <a:blip r:embed="rId3" cstate="print"/>
          <a:srcRect/>
          <a:stretch>
            <a:fillRect/>
          </a:stretch>
        </p:blipFill>
        <p:spPr bwMode="auto">
          <a:xfrm>
            <a:off x="1560513" y="2046288"/>
            <a:ext cx="6924675" cy="4406900"/>
          </a:xfrm>
          <a:prstGeom prst="rect">
            <a:avLst/>
          </a:prstGeom>
          <a:noFill/>
          <a:ln w="9525">
            <a:solidFill>
              <a:schemeClr val="tx1"/>
            </a:solidFill>
            <a:miter lim="800000"/>
            <a:headEnd/>
            <a:tailEnd/>
          </a:ln>
        </p:spPr>
      </p:pic>
      <p:sp>
        <p:nvSpPr>
          <p:cNvPr id="44038" name="Rectangle 6"/>
          <p:cNvSpPr>
            <a:spLocks noChangeArrowheads="1"/>
          </p:cNvSpPr>
          <p:nvPr/>
        </p:nvSpPr>
        <p:spPr bwMode="auto">
          <a:xfrm>
            <a:off x="138113" y="3595688"/>
            <a:ext cx="1360487" cy="1168400"/>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FF0000"/>
                </a:solidFill>
                <a:latin typeface="Arial "/>
              </a:rPr>
              <a:t>(This example is from a Portfolio in a Keyboarding 1 course.) </a:t>
            </a:r>
            <a:endParaRPr lang="en-US" sz="1400">
              <a:latin typeface="Gill Sans MT"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p:cNvPicPr>
            <a:picLocks noChangeAspect="1" noChangeArrowheads="1"/>
          </p:cNvPicPr>
          <p:nvPr/>
        </p:nvPicPr>
        <p:blipFill>
          <a:blip r:embed="rId3" cstate="print"/>
          <a:srcRect/>
          <a:stretch>
            <a:fillRect/>
          </a:stretch>
        </p:blipFill>
        <p:spPr bwMode="auto">
          <a:xfrm>
            <a:off x="344488" y="2698750"/>
            <a:ext cx="7923212" cy="2438400"/>
          </a:xfrm>
          <a:prstGeom prst="rect">
            <a:avLst/>
          </a:prstGeom>
          <a:noFill/>
          <a:ln w="9525">
            <a:solidFill>
              <a:schemeClr val="tx1"/>
            </a:solidFill>
            <a:miter lim="800000"/>
            <a:headEnd/>
            <a:tailEnd/>
          </a:ln>
        </p:spPr>
      </p:pic>
      <p:sp>
        <p:nvSpPr>
          <p:cNvPr id="9" name="Rectangle 3"/>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Grading Category</a:t>
            </a:r>
          </a:p>
        </p:txBody>
      </p:sp>
      <p:sp>
        <p:nvSpPr>
          <p:cNvPr id="6" name="Text Box 4"/>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38</a:t>
            </a:r>
            <a:endParaRPr lang="en-US" dirty="0">
              <a:solidFill>
                <a:schemeClr val="bg1">
                  <a:lumMod val="65000"/>
                </a:schemeClr>
              </a:solidFill>
            </a:endParaRPr>
          </a:p>
        </p:txBody>
      </p:sp>
      <p:sp>
        <p:nvSpPr>
          <p:cNvPr id="45061" name="Text Box 5" descr="Rectangle: Click to edit Master text styles&#10;Second level&#10;Third level&#10;Fourth level&#10;Fifth level"/>
          <p:cNvSpPr txBox="1">
            <a:spLocks noChangeArrowheads="1"/>
          </p:cNvSpPr>
          <p:nvPr/>
        </p:nvSpPr>
        <p:spPr bwMode="auto">
          <a:xfrm>
            <a:off x="1349375" y="928688"/>
            <a:ext cx="7464425" cy="2090737"/>
          </a:xfrm>
          <a:prstGeom prst="rect">
            <a:avLst/>
          </a:prstGeom>
          <a:noFill/>
          <a:ln w="19050">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Grading Category names correspond to each grading category in the course outline.</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cs typeface="Arial" charset="0"/>
              </a:rPr>
              <a:t>Being aware of a Grading Category and its grading weight helps you understand where best to concentrate your efforts. In this example, the student should focus on raising the D grade for the Timed Writing category, which is weighted at 50% of the final grade.</a:t>
            </a:r>
            <a:r>
              <a:rPr lang="en-US">
                <a:solidFill>
                  <a:srgbClr val="FF0000"/>
                </a:solidFill>
                <a:latin typeface="Arial "/>
              </a:rPr>
              <a:t> </a:t>
            </a:r>
            <a:br>
              <a:rPr lang="en-US">
                <a:solidFill>
                  <a:srgbClr val="FF0000"/>
                </a:solidFill>
                <a:latin typeface="Arial "/>
              </a:rPr>
            </a:br>
            <a:endParaRPr lang="en-US">
              <a:latin typeface="Arial" charset="0"/>
              <a:cs typeface="Arial" charset="0"/>
            </a:endParaRPr>
          </a:p>
          <a:p>
            <a:pPr marL="365125" indent="-282575" fontAlgn="base">
              <a:lnSpc>
                <a:spcPct val="90000"/>
              </a:lnSpc>
              <a:spcBef>
                <a:spcPts val="600"/>
              </a:spcBef>
              <a:spcAft>
                <a:spcPct val="0"/>
              </a:spcAft>
            </a:pPr>
            <a:r>
              <a:rPr lang="en-US">
                <a:latin typeface="Arial "/>
              </a:rPr>
              <a:t>		</a:t>
            </a:r>
          </a:p>
        </p:txBody>
      </p:sp>
      <p:pic>
        <p:nvPicPr>
          <p:cNvPr id="45062" name="Picture 10"/>
          <p:cNvPicPr>
            <a:picLocks noChangeAspect="1" noChangeArrowheads="1"/>
          </p:cNvPicPr>
          <p:nvPr/>
        </p:nvPicPr>
        <p:blipFill>
          <a:blip r:embed="rId4" cstate="print"/>
          <a:srcRect/>
          <a:stretch>
            <a:fillRect/>
          </a:stretch>
        </p:blipFill>
        <p:spPr bwMode="auto">
          <a:xfrm>
            <a:off x="5888038" y="4441825"/>
            <a:ext cx="2619375" cy="2257425"/>
          </a:xfrm>
          <a:prstGeom prst="rect">
            <a:avLst/>
          </a:prstGeom>
          <a:noFill/>
          <a:ln w="9525">
            <a:solidFill>
              <a:schemeClr val="tx1"/>
            </a:solidFill>
            <a:miter lim="800000"/>
            <a:headEnd/>
            <a:tailEnd/>
          </a:ln>
        </p:spPr>
      </p:pic>
      <p:cxnSp>
        <p:nvCxnSpPr>
          <p:cNvPr id="45063" name="AutoShape 7"/>
          <p:cNvCxnSpPr>
            <a:cxnSpLocks noChangeShapeType="1"/>
          </p:cNvCxnSpPr>
          <p:nvPr/>
        </p:nvCxnSpPr>
        <p:spPr bwMode="auto">
          <a:xfrm rot="16200000" flipH="1">
            <a:off x="5210175" y="3678238"/>
            <a:ext cx="1063625" cy="425450"/>
          </a:xfrm>
          <a:prstGeom prst="straightConnector1">
            <a:avLst/>
          </a:prstGeom>
          <a:noFill/>
          <a:ln w="28575">
            <a:solidFill>
              <a:srgbClr val="FF0000"/>
            </a:solidFill>
            <a:round/>
            <a:headEnd/>
            <a:tailEnd type="arrow" w="med" len="med"/>
          </a:ln>
        </p:spPr>
      </p:cxnSp>
      <p:sp>
        <p:nvSpPr>
          <p:cNvPr id="45064" name="Rectangle 8"/>
          <p:cNvSpPr>
            <a:spLocks noChangeArrowheads="1"/>
          </p:cNvSpPr>
          <p:nvPr/>
        </p:nvSpPr>
        <p:spPr bwMode="auto">
          <a:xfrm>
            <a:off x="3763963" y="5445125"/>
            <a:ext cx="1914525" cy="954088"/>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FF0000"/>
                </a:solidFill>
                <a:latin typeface="Arial "/>
              </a:rPr>
              <a:t>(This example is from a Portfolio in a Keyboarding 1 course.) </a:t>
            </a:r>
            <a:endParaRPr lang="en-US" sz="1400">
              <a:latin typeface="Gill Sans MT"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Abbreviations</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39</a:t>
            </a:r>
            <a:endParaRPr lang="en-US" dirty="0">
              <a:solidFill>
                <a:schemeClr val="bg1">
                  <a:lumMod val="65000"/>
                </a:schemeClr>
              </a:solidFill>
            </a:endParaRPr>
          </a:p>
        </p:txBody>
      </p:sp>
      <p:sp>
        <p:nvSpPr>
          <p:cNvPr id="46084" name="Text Box 4" descr="Rectangle: Click to edit Master text styles&#10;Second level&#10;Third level&#10;Fourth level&#10;Fifth level"/>
          <p:cNvSpPr txBox="1">
            <a:spLocks noChangeArrowheads="1"/>
          </p:cNvSpPr>
          <p:nvPr/>
        </p:nvSpPr>
        <p:spPr bwMode="auto">
          <a:xfrm>
            <a:off x="1338263" y="982663"/>
            <a:ext cx="7285037" cy="1398587"/>
          </a:xfrm>
          <a:prstGeom prst="rect">
            <a:avLst/>
          </a:prstGeom>
          <a:noFill/>
          <a:ln w="19050">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Under the Date column, an </a:t>
            </a:r>
            <a:r>
              <a:rPr lang="en-US" b="1">
                <a:solidFill>
                  <a:srgbClr val="0066FF"/>
                </a:solidFill>
                <a:latin typeface="Arial "/>
              </a:rPr>
              <a:t>R</a:t>
            </a:r>
            <a:r>
              <a:rPr lang="en-US">
                <a:latin typeface="Arial "/>
              </a:rPr>
              <a:t> means that item is required.</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Under the Date column, a </a:t>
            </a:r>
            <a:r>
              <a:rPr lang="en-US" b="1">
                <a:solidFill>
                  <a:srgbClr val="0066FF"/>
                </a:solidFill>
                <a:latin typeface="Arial "/>
              </a:rPr>
              <a:t>C</a:t>
            </a:r>
            <a:r>
              <a:rPr lang="en-US">
                <a:latin typeface="Arial "/>
              </a:rPr>
              <a:t> means that item has been designated as an exercise or job that is graded based upon whether or not it was completed—a completed item is assigned an A unless a late penalty has been enforced if it was submitted late.</a:t>
            </a:r>
          </a:p>
          <a:p>
            <a:pPr marL="365125" indent="-282575" fontAlgn="base">
              <a:lnSpc>
                <a:spcPct val="90000"/>
              </a:lnSpc>
              <a:spcBef>
                <a:spcPts val="600"/>
              </a:spcBef>
              <a:spcAft>
                <a:spcPct val="0"/>
              </a:spcAft>
            </a:pPr>
            <a:r>
              <a:rPr lang="en-US" sz="2000">
                <a:latin typeface="Arial "/>
              </a:rPr>
              <a:t>		</a:t>
            </a:r>
          </a:p>
        </p:txBody>
      </p:sp>
      <p:pic>
        <p:nvPicPr>
          <p:cNvPr id="46085" name="Picture 6"/>
          <p:cNvPicPr>
            <a:picLocks noChangeAspect="1" noChangeArrowheads="1"/>
          </p:cNvPicPr>
          <p:nvPr/>
        </p:nvPicPr>
        <p:blipFill>
          <a:blip r:embed="rId3" cstate="print"/>
          <a:srcRect/>
          <a:stretch>
            <a:fillRect/>
          </a:stretch>
        </p:blipFill>
        <p:spPr bwMode="auto">
          <a:xfrm>
            <a:off x="2441575" y="2392363"/>
            <a:ext cx="6096000" cy="4281487"/>
          </a:xfrm>
          <a:prstGeom prst="rect">
            <a:avLst/>
          </a:prstGeom>
          <a:noFill/>
          <a:ln w="9525">
            <a:solidFill>
              <a:schemeClr val="tx1"/>
            </a:solidFill>
            <a:miter lim="800000"/>
            <a:headEnd/>
            <a:tailEnd/>
          </a:ln>
        </p:spPr>
      </p:pic>
      <p:sp>
        <p:nvSpPr>
          <p:cNvPr id="46086" name="Rectangle 6"/>
          <p:cNvSpPr>
            <a:spLocks noChangeArrowheads="1"/>
          </p:cNvSpPr>
          <p:nvPr/>
        </p:nvSpPr>
        <p:spPr bwMode="auto">
          <a:xfrm>
            <a:off x="989013" y="3541713"/>
            <a:ext cx="1360487" cy="1169987"/>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FF0000"/>
                </a:solidFill>
                <a:latin typeface="Arial "/>
              </a:rPr>
              <a:t>(This example is from a Portfolio in a Keyboarding 1 course.) </a:t>
            </a:r>
            <a:endParaRPr lang="en-US" sz="1400">
              <a:latin typeface="Gill Sans M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43013" y="0"/>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 on a Mac</a:t>
            </a:r>
          </a:p>
        </p:txBody>
      </p:sp>
      <p:sp>
        <p:nvSpPr>
          <p:cNvPr id="10243" name="Rectangle 3" descr="Rectangle: Click to edit Master text styles&#10;Second level&#10;Third level&#10;Fourth level&#10;Fifth level"/>
          <p:cNvSpPr>
            <a:spLocks noGrp="1" noChangeArrowheads="1"/>
          </p:cNvSpPr>
          <p:nvPr>
            <p:ph type="body" idx="4294967295"/>
          </p:nvPr>
        </p:nvSpPr>
        <p:spPr>
          <a:xfrm>
            <a:off x="1039813" y="1169988"/>
            <a:ext cx="7561262" cy="4837112"/>
          </a:xfrm>
          <a:noFill/>
        </p:spPr>
        <p:txBody>
          <a:bodyPr/>
          <a:lstStyle/>
          <a:p>
            <a:pPr eaLnBrk="1" hangingPunct="1">
              <a:lnSpc>
                <a:spcPct val="90000"/>
              </a:lnSpc>
              <a:spcAft>
                <a:spcPts val="1200"/>
              </a:spcAft>
              <a:buFont typeface="Wingdings" pitchFamily="2" charset="2"/>
              <a:buChar char="§"/>
            </a:pPr>
            <a:r>
              <a:rPr lang="en-US" sz="2400">
                <a:latin typeface="Arial "/>
              </a:rPr>
              <a:t>GDP is entirely Web-based, and you can complete all skillbuilding using the GDP Web site, a high-speed Internet connection, and your textbook.</a:t>
            </a:r>
          </a:p>
          <a:p>
            <a:pPr eaLnBrk="1" hangingPunct="1">
              <a:lnSpc>
                <a:spcPct val="90000"/>
              </a:lnSpc>
              <a:spcAft>
                <a:spcPts val="1200"/>
              </a:spcAft>
              <a:buFont typeface="Wingdings" pitchFamily="2" charset="2"/>
              <a:buChar char="§"/>
            </a:pPr>
            <a:r>
              <a:rPr lang="en-US" sz="2400">
                <a:latin typeface="Arial "/>
              </a:rPr>
              <a:t>To complete any document processing jobs in Lessons 21 to 120, consider using Boot Camp to create a Windows bootable partition on the Mac hard drive where the Windows version of Word could be installed. For details, visit </a:t>
            </a:r>
            <a:r>
              <a:rPr lang="en-US" sz="2400">
                <a:latin typeface="Arial "/>
                <a:hlinkClick r:id="rId3"/>
              </a:rPr>
              <a:t>http://www.apple.com/support/bootcamp/</a:t>
            </a:r>
            <a:r>
              <a:rPr lang="en-US" sz="2400">
                <a:latin typeface="Arial "/>
              </a:rPr>
              <a:t>. </a:t>
            </a:r>
          </a:p>
          <a:p>
            <a:pPr eaLnBrk="1" hangingPunct="1">
              <a:lnSpc>
                <a:spcPct val="90000"/>
              </a:lnSpc>
              <a:spcAft>
                <a:spcPts val="1200"/>
              </a:spcAft>
              <a:buFont typeface="Wingdings" pitchFamily="2" charset="2"/>
              <a:buChar char="§"/>
            </a:pPr>
            <a:r>
              <a:rPr lang="en-US" sz="2400">
                <a:latin typeface="Arial "/>
              </a:rPr>
              <a:t>Alternatively, if you have access to a PC with Word 2007 or 2010 installed, you could use a Mac to complete skillbuilding and a PC to complete document processing activities.</a:t>
            </a:r>
          </a:p>
        </p:txBody>
      </p:sp>
      <p:sp>
        <p:nvSpPr>
          <p:cNvPr id="4" name="Text Box 4"/>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4</a:t>
            </a:r>
            <a:endParaRPr lang="en-US" dirty="0">
              <a:solidFill>
                <a:schemeClr val="bg1">
                  <a:lumMod val="6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p:cNvPicPr>
            <a:picLocks noChangeAspect="1" noChangeArrowheads="1"/>
          </p:cNvPicPr>
          <p:nvPr/>
        </p:nvPicPr>
        <p:blipFill>
          <a:blip r:embed="rId3" cstate="print"/>
          <a:srcRect/>
          <a:stretch>
            <a:fillRect/>
          </a:stretch>
        </p:blipFill>
        <p:spPr bwMode="auto">
          <a:xfrm>
            <a:off x="368300" y="3705225"/>
            <a:ext cx="8447088" cy="2025650"/>
          </a:xfrm>
          <a:prstGeom prst="rect">
            <a:avLst/>
          </a:prstGeom>
          <a:noFill/>
          <a:ln w="9525">
            <a:solidFill>
              <a:schemeClr val="tx1"/>
            </a:solidFill>
            <a:miter lim="800000"/>
            <a:headEnd/>
            <a:tailEnd/>
          </a:ln>
        </p:spPr>
      </p:pic>
      <p:sp>
        <p:nvSpPr>
          <p:cNvPr id="9" name="Rectangle 3"/>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Icons</a:t>
            </a:r>
          </a:p>
        </p:txBody>
      </p:sp>
      <p:sp>
        <p:nvSpPr>
          <p:cNvPr id="6"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40</a:t>
            </a:r>
            <a:endParaRPr lang="en-US" dirty="0">
              <a:solidFill>
                <a:schemeClr val="bg1">
                  <a:lumMod val="65000"/>
                </a:schemeClr>
              </a:solidFill>
            </a:endParaRPr>
          </a:p>
        </p:txBody>
      </p:sp>
      <p:sp>
        <p:nvSpPr>
          <p:cNvPr id="47109" name="Text Box 5" descr="Rectangle: Click to edit Master text styles&#10;Second level&#10;Third level&#10;Fourth level&#10;Fifth level"/>
          <p:cNvSpPr txBox="1">
            <a:spLocks noChangeArrowheads="1"/>
          </p:cNvSpPr>
          <p:nvPr/>
        </p:nvSpPr>
        <p:spPr bwMode="auto">
          <a:xfrm>
            <a:off x="1327150" y="1174750"/>
            <a:ext cx="7593013" cy="1398588"/>
          </a:xfrm>
          <a:prstGeom prst="rect">
            <a:avLst/>
          </a:prstGeom>
          <a:noFill/>
          <a:ln w="19050">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Gill Sans MT" pitchFamily="34" charset="0"/>
              </a:rPr>
              <a:t>When students use the Expand arrow to see a complete listing of multiple attempts for any item, u</a:t>
            </a:r>
            <a:r>
              <a:rPr lang="en-US">
                <a:latin typeface="Arial "/>
              </a:rPr>
              <a:t>nder the Attempt column, a </a:t>
            </a:r>
            <a:r>
              <a:rPr lang="en-US" sz="2400">
                <a:solidFill>
                  <a:srgbClr val="00B050"/>
                </a:solidFill>
                <a:latin typeface="Arial "/>
                <a:sym typeface="Webdings" pitchFamily="18" charset="2"/>
              </a:rPr>
              <a:t></a:t>
            </a:r>
            <a:r>
              <a:rPr lang="en-US">
                <a:latin typeface="Gill Sans MT" pitchFamily="34" charset="0"/>
              </a:rPr>
              <a:t>designates the “Used in Grading” best attempt for grading purposes</a:t>
            </a:r>
            <a:r>
              <a:rPr lang="en-US">
                <a:latin typeface="Arial "/>
              </a:rPr>
              <a:t>.</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A lock icon to the right of the grade means that subsequent </a:t>
            </a:r>
            <a:r>
              <a:rPr lang="en-US">
                <a:latin typeface="Gill Sans MT" pitchFamily="34" charset="0"/>
              </a:rPr>
              <a:t>submissions or attempts will not be considered for grading purposes.</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Arial "/>
              </a:rPr>
              <a:t>A </a:t>
            </a:r>
            <a:r>
              <a:rPr lang="en-US" b="1">
                <a:solidFill>
                  <a:srgbClr val="0066FF"/>
                </a:solidFill>
                <a:latin typeface="Arial "/>
              </a:rPr>
              <a:t>?</a:t>
            </a:r>
            <a:r>
              <a:rPr lang="en-US">
                <a:latin typeface="Arial "/>
              </a:rPr>
              <a:t> question mark in the Grade column means that a grade is pending for that item.</a:t>
            </a:r>
          </a:p>
          <a:p>
            <a:pPr marL="365125" indent="-282575" fontAlgn="base">
              <a:lnSpc>
                <a:spcPct val="90000"/>
              </a:lnSpc>
              <a:spcBef>
                <a:spcPts val="600"/>
              </a:spcBef>
              <a:spcAft>
                <a:spcPct val="0"/>
              </a:spcAft>
            </a:pPr>
            <a:r>
              <a:rPr lang="en-US">
                <a:latin typeface="Arial "/>
              </a:rPr>
              <a:t>		</a:t>
            </a:r>
          </a:p>
        </p:txBody>
      </p:sp>
      <p:pic>
        <p:nvPicPr>
          <p:cNvPr id="47110" name="Picture 4"/>
          <p:cNvPicPr>
            <a:picLocks noChangeAspect="1" noChangeArrowheads="1"/>
          </p:cNvPicPr>
          <p:nvPr/>
        </p:nvPicPr>
        <p:blipFill>
          <a:blip r:embed="rId4" cstate="print"/>
          <a:srcRect/>
          <a:stretch>
            <a:fillRect/>
          </a:stretch>
        </p:blipFill>
        <p:spPr bwMode="auto">
          <a:xfrm>
            <a:off x="501650" y="5445125"/>
            <a:ext cx="187325" cy="204788"/>
          </a:xfrm>
          <a:prstGeom prst="rect">
            <a:avLst/>
          </a:prstGeom>
          <a:noFill/>
        </p:spPr>
      </p:pic>
      <p:pic>
        <p:nvPicPr>
          <p:cNvPr id="47111" name="Picture 7"/>
          <p:cNvPicPr>
            <a:picLocks noChangeAspect="1" noChangeArrowheads="1"/>
          </p:cNvPicPr>
          <p:nvPr/>
        </p:nvPicPr>
        <p:blipFill>
          <a:blip r:embed="rId5" cstate="print"/>
          <a:srcRect/>
          <a:stretch>
            <a:fillRect/>
          </a:stretch>
        </p:blipFill>
        <p:spPr bwMode="auto">
          <a:xfrm>
            <a:off x="3516313" y="392113"/>
            <a:ext cx="5256212" cy="585787"/>
          </a:xfrm>
          <a:prstGeom prst="rect">
            <a:avLst/>
          </a:prstGeom>
          <a:noFill/>
          <a:ln w="9525">
            <a:solidFill>
              <a:schemeClr val="tx1"/>
            </a:solidFill>
            <a:miter lim="800000"/>
            <a:headEnd/>
            <a:tailEnd/>
          </a:ln>
        </p:spPr>
      </p:pic>
      <p:pic>
        <p:nvPicPr>
          <p:cNvPr id="47112" name="Picture 8"/>
          <p:cNvPicPr>
            <a:picLocks noChangeAspect="1" noChangeArrowheads="1"/>
          </p:cNvPicPr>
          <p:nvPr/>
        </p:nvPicPr>
        <p:blipFill>
          <a:blip r:embed="rId6" cstate="print"/>
          <a:srcRect/>
          <a:stretch>
            <a:fillRect/>
          </a:stretch>
        </p:blipFill>
        <p:spPr bwMode="auto">
          <a:xfrm>
            <a:off x="342900" y="5867400"/>
            <a:ext cx="8094663" cy="619125"/>
          </a:xfrm>
          <a:prstGeom prst="rect">
            <a:avLst/>
          </a:prstGeom>
          <a:noFill/>
          <a:ln w="9525">
            <a:solidFill>
              <a:schemeClr val="tx1"/>
            </a:solidFill>
            <a:miter lim="800000"/>
            <a:headEnd/>
            <a:tailEnd/>
          </a:ln>
        </p:spPr>
      </p:pic>
      <p:sp>
        <p:nvSpPr>
          <p:cNvPr id="47113" name="Rectangle 9"/>
          <p:cNvSpPr>
            <a:spLocks noChangeArrowheads="1"/>
          </p:cNvSpPr>
          <p:nvPr/>
        </p:nvSpPr>
        <p:spPr bwMode="auto">
          <a:xfrm>
            <a:off x="6921500" y="4754563"/>
            <a:ext cx="1785938" cy="954087"/>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FF0000"/>
                </a:solidFill>
                <a:latin typeface="Arial "/>
              </a:rPr>
              <a:t>(This example is from a Portfolio in a Keyboarding 1 course.) </a:t>
            </a:r>
            <a:endParaRPr lang="en-US" sz="1400">
              <a:latin typeface="Gill Sans MT"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Course Grade</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41</a:t>
            </a:r>
            <a:endParaRPr lang="en-US" dirty="0">
              <a:solidFill>
                <a:schemeClr val="bg1">
                  <a:lumMod val="65000"/>
                </a:schemeClr>
              </a:solidFill>
            </a:endParaRPr>
          </a:p>
        </p:txBody>
      </p:sp>
      <p:sp>
        <p:nvSpPr>
          <p:cNvPr id="48132" name="Text Box 4" descr="Rectangle: Click to edit Master text styles&#10;Second level&#10;Third level&#10;Fourth level&#10;Fifth level"/>
          <p:cNvSpPr txBox="1">
            <a:spLocks noChangeArrowheads="1"/>
          </p:cNvSpPr>
          <p:nvPr/>
        </p:nvSpPr>
        <p:spPr bwMode="auto">
          <a:xfrm>
            <a:off x="1274763" y="1247775"/>
            <a:ext cx="7593012" cy="1400175"/>
          </a:xfrm>
          <a:prstGeom prst="rect">
            <a:avLst/>
          </a:prstGeom>
          <a:noFill/>
          <a:ln w="19050">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Gill Sans MT" pitchFamily="34" charset="0"/>
              </a:rPr>
              <a:t>If you point to the Course Grade, you can see all the Grading Categories and the final Category Grade on any categories that have been locked down by your instructor, such as 5’ Timed Writings in this example.</a:t>
            </a:r>
          </a:p>
          <a:p>
            <a:pPr marL="365125" indent="-282575" fontAlgn="base">
              <a:lnSpc>
                <a:spcPct val="90000"/>
              </a:lnSpc>
              <a:spcBef>
                <a:spcPts val="600"/>
              </a:spcBef>
              <a:spcAft>
                <a:spcPct val="0"/>
              </a:spcAft>
              <a:buClr>
                <a:schemeClr val="accent1"/>
              </a:buClr>
              <a:buSzPct val="80000"/>
              <a:buFont typeface="Wingdings" pitchFamily="2" charset="2"/>
              <a:buChar char="§"/>
            </a:pPr>
            <a:r>
              <a:rPr lang="en-US" sz="2000">
                <a:latin typeface="Arial "/>
              </a:rPr>
              <a:t>When the final Course Grade has been locked down, you will be able to see it as well.</a:t>
            </a:r>
            <a:r>
              <a:rPr lang="en-US">
                <a:latin typeface="Arial "/>
              </a:rPr>
              <a:t>		</a:t>
            </a:r>
          </a:p>
        </p:txBody>
      </p:sp>
      <p:pic>
        <p:nvPicPr>
          <p:cNvPr id="48133" name="Picture 7"/>
          <p:cNvPicPr>
            <a:picLocks noChangeAspect="1" noChangeArrowheads="1"/>
          </p:cNvPicPr>
          <p:nvPr/>
        </p:nvPicPr>
        <p:blipFill>
          <a:blip r:embed="rId3" cstate="print"/>
          <a:srcRect/>
          <a:stretch>
            <a:fillRect/>
          </a:stretch>
        </p:blipFill>
        <p:spPr bwMode="auto">
          <a:xfrm>
            <a:off x="2963863" y="3565525"/>
            <a:ext cx="4359275" cy="2366963"/>
          </a:xfrm>
          <a:prstGeom prst="rect">
            <a:avLst/>
          </a:prstGeom>
          <a:noFill/>
          <a:ln w="9525">
            <a:solidFill>
              <a:schemeClr val="tx1"/>
            </a:solidFill>
            <a:miter lim="800000"/>
            <a:headEnd/>
            <a:tailEnd/>
          </a:ln>
        </p:spPr>
      </p:pic>
      <p:sp>
        <p:nvSpPr>
          <p:cNvPr id="48134" name="Rectangle 6"/>
          <p:cNvSpPr>
            <a:spLocks noChangeArrowheads="1"/>
          </p:cNvSpPr>
          <p:nvPr/>
        </p:nvSpPr>
        <p:spPr bwMode="auto">
          <a:xfrm>
            <a:off x="2616200" y="3211513"/>
            <a:ext cx="5145088"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FF0000"/>
                </a:solidFill>
                <a:latin typeface="Arial "/>
              </a:rPr>
              <a:t>(This example is from a Portfolio in a Keyboarding 1 course.) </a:t>
            </a:r>
            <a:endParaRPr lang="en-US" sz="1400">
              <a:latin typeface="Gill Sans MT"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Advanced Portfolio Filters</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42</a:t>
            </a:r>
            <a:endParaRPr lang="en-US" dirty="0">
              <a:solidFill>
                <a:schemeClr val="bg1">
                  <a:lumMod val="65000"/>
                </a:schemeClr>
              </a:solidFill>
            </a:endParaRPr>
          </a:p>
        </p:txBody>
      </p:sp>
      <p:sp>
        <p:nvSpPr>
          <p:cNvPr id="49156" name="Text Box 4" descr="Rectangle: Click to edit Master text styles&#10;Second level&#10;Third level&#10;Fourth level&#10;Fifth level"/>
          <p:cNvSpPr txBox="1">
            <a:spLocks noChangeArrowheads="1"/>
          </p:cNvSpPr>
          <p:nvPr/>
        </p:nvSpPr>
        <p:spPr bwMode="auto">
          <a:xfrm>
            <a:off x="1338263" y="982663"/>
            <a:ext cx="7593012" cy="1398587"/>
          </a:xfrm>
          <a:prstGeom prst="rect">
            <a:avLst/>
          </a:prstGeom>
          <a:noFill/>
          <a:ln w="19050">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pPr>
            <a:r>
              <a:rPr lang="en-US">
                <a:latin typeface="Gill Sans MT" pitchFamily="34" charset="0"/>
              </a:rPr>
              <a:t>You can use these Advanced Filters to filter for required exercises, locked exercises, exercises pending a manual grade, and exercises with completion grading</a:t>
            </a:r>
            <a:r>
              <a:rPr lang="en-US">
                <a:latin typeface="Arial "/>
              </a:rPr>
              <a:t>.</a:t>
            </a:r>
          </a:p>
          <a:p>
            <a:pPr marL="365125" indent="-282575" fontAlgn="base">
              <a:lnSpc>
                <a:spcPct val="90000"/>
              </a:lnSpc>
              <a:spcBef>
                <a:spcPts val="600"/>
              </a:spcBef>
              <a:spcAft>
                <a:spcPct val="0"/>
              </a:spcAft>
            </a:pPr>
            <a:r>
              <a:rPr lang="en-US">
                <a:latin typeface="Arial "/>
              </a:rPr>
              <a:t>		</a:t>
            </a:r>
          </a:p>
        </p:txBody>
      </p:sp>
      <p:pic>
        <p:nvPicPr>
          <p:cNvPr id="49157" name="Picture 2"/>
          <p:cNvPicPr>
            <a:picLocks noChangeAspect="1" noChangeArrowheads="1"/>
          </p:cNvPicPr>
          <p:nvPr/>
        </p:nvPicPr>
        <p:blipFill>
          <a:blip r:embed="rId3" cstate="print"/>
          <a:srcRect/>
          <a:stretch>
            <a:fillRect/>
          </a:stretch>
        </p:blipFill>
        <p:spPr bwMode="auto">
          <a:xfrm>
            <a:off x="1808163" y="1955800"/>
            <a:ext cx="6496050" cy="451326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idx="4294967295"/>
          </p:nvPr>
        </p:nvSpPr>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Feedback?</a:t>
            </a:r>
          </a:p>
        </p:txBody>
      </p:sp>
      <p:sp>
        <p:nvSpPr>
          <p:cNvPr id="50179" name="Rectangle 3"/>
          <p:cNvSpPr>
            <a:spLocks noGrp="1" noChangeArrowheads="1"/>
          </p:cNvSpPr>
          <p:nvPr>
            <p:ph type="body" idx="4294967295"/>
          </p:nvPr>
        </p:nvSpPr>
        <p:spPr>
          <a:xfrm>
            <a:off x="1158875" y="1360488"/>
            <a:ext cx="5284788" cy="1117600"/>
          </a:xfrm>
        </p:spPr>
        <p:txBody>
          <a:bodyPr/>
          <a:lstStyle/>
          <a:p>
            <a:pPr algn="ctr" eaLnBrk="1" hangingPunct="1">
              <a:buFont typeface="Wingdings 2" pitchFamily="18" charset="2"/>
              <a:buNone/>
            </a:pPr>
            <a:r>
              <a:rPr lang="en-US" sz="2400"/>
              <a:t>If you have any questions regarding word processing or GDP, please send an e-mail:</a:t>
            </a:r>
          </a:p>
        </p:txBody>
      </p:sp>
      <p:sp>
        <p:nvSpPr>
          <p:cNvPr id="50180" name="Text Box 4"/>
          <p:cNvSpPr txBox="1">
            <a:spLocks noChangeArrowheads="1"/>
          </p:cNvSpPr>
          <p:nvPr/>
        </p:nvSpPr>
        <p:spPr bwMode="auto">
          <a:xfrm>
            <a:off x="1158875" y="5773738"/>
            <a:ext cx="7826375" cy="585787"/>
          </a:xfrm>
          <a:prstGeom prst="rect">
            <a:avLst/>
          </a:prstGeom>
          <a:noFill/>
          <a:ln w="9525">
            <a:noFill/>
            <a:miter lim="800000"/>
            <a:headEnd/>
            <a:tailEnd/>
          </a:ln>
        </p:spPr>
        <p:txBody>
          <a:bodyPr>
            <a:spAutoFit/>
          </a:bodyPr>
          <a:lstStyle/>
          <a:p>
            <a:pPr fontAlgn="base">
              <a:spcBef>
                <a:spcPct val="50000"/>
              </a:spcBef>
              <a:spcAft>
                <a:spcPct val="0"/>
              </a:spcAft>
            </a:pPr>
            <a:r>
              <a:rPr lang="en-US" sz="1600" b="1">
                <a:solidFill>
                  <a:srgbClr val="002060"/>
                </a:solidFill>
                <a:latin typeface="Arial" charset="0"/>
                <a:ea typeface="Verdana" pitchFamily="34" charset="0"/>
                <a:cs typeface="Arial" charset="0"/>
              </a:rPr>
              <a:t>Note:</a:t>
            </a:r>
            <a:r>
              <a:rPr lang="en-US" sz="1600">
                <a:latin typeface="Tahoma" pitchFamily="34" charset="0"/>
              </a:rPr>
              <a:t> This presentation was created for use by instructors or students to serve as a possible model in a keyboarding course. Your specific course requirements may vary. </a:t>
            </a:r>
          </a:p>
        </p:txBody>
      </p:sp>
      <p:sp>
        <p:nvSpPr>
          <p:cNvPr id="9" name="Rectangle 8"/>
          <p:cNvSpPr/>
          <p:nvPr/>
        </p:nvSpPr>
        <p:spPr>
          <a:xfrm>
            <a:off x="5164411" y="3764778"/>
            <a:ext cx="3118356"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chemeClr val="tx2">
                    <a:lumMod val="75000"/>
                  </a:schemeClr>
                </a:solidFill>
                <a:effectLst>
                  <a:outerShdw blurRad="80000" dist="40000" dir="5040000" algn="tl">
                    <a:srgbClr val="000000">
                      <a:alpha val="30000"/>
                    </a:srgbClr>
                  </a:outerShdw>
                </a:effectLst>
                <a:latin typeface="Arial Narrow" pitchFamily="34" charset="0"/>
              </a:rPr>
              <a:t>Happy word processing!</a:t>
            </a:r>
            <a:endParaRPr lang="en-US" sz="4000" b="1" dirty="0">
              <a:ln w="11430"/>
              <a:solidFill>
                <a:schemeClr val="tx2">
                  <a:lumMod val="75000"/>
                </a:schemeClr>
              </a:solidFill>
              <a:effectLst>
                <a:outerShdw blurRad="80000" dist="40000" dir="5040000" algn="tl">
                  <a:srgbClr val="000000">
                    <a:alpha val="30000"/>
                  </a:srgbClr>
                </a:outerShdw>
              </a:effectLst>
            </a:endParaRPr>
          </a:p>
        </p:txBody>
      </p:sp>
      <p:pic>
        <p:nvPicPr>
          <p:cNvPr id="50182" name="Picture 9"/>
          <p:cNvPicPr>
            <a:picLocks noChangeAspect="1" noChangeArrowheads="1"/>
          </p:cNvPicPr>
          <p:nvPr/>
        </p:nvPicPr>
        <p:blipFill>
          <a:blip r:embed="rId3" cstate="print"/>
          <a:srcRect r="3036" b="8652"/>
          <a:stretch>
            <a:fillRect/>
          </a:stretch>
        </p:blipFill>
        <p:spPr bwMode="auto">
          <a:xfrm>
            <a:off x="1804988" y="2586038"/>
            <a:ext cx="3776662" cy="295275"/>
          </a:xfrm>
          <a:prstGeom prst="rect">
            <a:avLst/>
          </a:prstGeom>
          <a:noFill/>
          <a:ln w="9525">
            <a:solidFill>
              <a:schemeClr val="tx1"/>
            </a:solidFill>
            <a:miter lim="800000"/>
            <a:headEnd/>
            <a:tailEnd/>
          </a:ln>
        </p:spPr>
      </p:pic>
      <p:pic>
        <p:nvPicPr>
          <p:cNvPr id="50183" name="Picture 1" descr="MCj04260840000[1]"/>
          <p:cNvPicPr>
            <a:picLocks noChangeAspect="1" noChangeArrowheads="1"/>
          </p:cNvPicPr>
          <p:nvPr/>
        </p:nvPicPr>
        <p:blipFill>
          <a:blip r:embed="rId4" cstate="print"/>
          <a:srcRect/>
          <a:stretch>
            <a:fillRect/>
          </a:stretch>
        </p:blipFill>
        <p:spPr bwMode="auto">
          <a:xfrm>
            <a:off x="6970713" y="207963"/>
            <a:ext cx="1841500" cy="1631950"/>
          </a:xfrm>
          <a:prstGeom prst="rect">
            <a:avLst/>
          </a:prstGeom>
          <a:noFill/>
        </p:spPr>
      </p:pic>
      <p:sp>
        <p:nvSpPr>
          <p:cNvPr id="10" name="Text Box 8"/>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43</a:t>
            </a:r>
            <a:endParaRPr lang="en-US" dirty="0">
              <a:solidFill>
                <a:schemeClr val="bg1">
                  <a:lumMod val="65000"/>
                </a:schemeClr>
              </a:solidFill>
            </a:endParaRPr>
          </a:p>
        </p:txBody>
      </p:sp>
      <p:pic>
        <p:nvPicPr>
          <p:cNvPr id="50185" name="Picture 10"/>
          <p:cNvPicPr>
            <a:picLocks noChangeAspect="1" noChangeArrowheads="1"/>
          </p:cNvPicPr>
          <p:nvPr/>
        </p:nvPicPr>
        <p:blipFill>
          <a:blip r:embed="rId5" cstate="print"/>
          <a:srcRect/>
          <a:stretch>
            <a:fillRect/>
          </a:stretch>
        </p:blipFill>
        <p:spPr bwMode="auto">
          <a:xfrm>
            <a:off x="1936750" y="3465513"/>
            <a:ext cx="3211513" cy="1873250"/>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31900" y="11113"/>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Word Options</a:t>
            </a:r>
          </a:p>
        </p:txBody>
      </p:sp>
      <p:sp>
        <p:nvSpPr>
          <p:cNvPr id="11267" name="Rectangle 3"/>
          <p:cNvSpPr>
            <a:spLocks noChangeArrowheads="1"/>
          </p:cNvSpPr>
          <p:nvPr/>
        </p:nvSpPr>
        <p:spPr bwMode="auto">
          <a:xfrm>
            <a:off x="1233488" y="1773238"/>
            <a:ext cx="7591425" cy="1570037"/>
          </a:xfrm>
          <a:prstGeom prst="rect">
            <a:avLst/>
          </a:prstGeom>
          <a:noFill/>
          <a:ln w="9525">
            <a:noFill/>
            <a:miter lim="800000"/>
            <a:headEnd/>
            <a:tailEnd/>
          </a:ln>
        </p:spPr>
        <p:txBody>
          <a:bodyPr>
            <a:spAutoFit/>
          </a:bodyPr>
          <a:lstStyle/>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To get to </a:t>
            </a:r>
            <a:r>
              <a:rPr lang="en-US" b="1">
                <a:latin typeface="Arial "/>
              </a:rPr>
              <a:t>Word</a:t>
            </a:r>
            <a:r>
              <a:rPr lang="en-US">
                <a:latin typeface="Arial "/>
              </a:rPr>
              <a:t> </a:t>
            </a:r>
            <a:r>
              <a:rPr lang="en-US" b="1">
                <a:latin typeface="Arial "/>
              </a:rPr>
              <a:t>Options</a:t>
            </a:r>
            <a:r>
              <a:rPr lang="en-US">
                <a:latin typeface="Arial "/>
              </a:rPr>
              <a:t> in Word 2007, click the </a:t>
            </a:r>
            <a:r>
              <a:rPr lang="en-US" b="1">
                <a:latin typeface="Arial "/>
              </a:rPr>
              <a:t>Microsoft</a:t>
            </a:r>
            <a:r>
              <a:rPr lang="en-US">
                <a:latin typeface="Arial "/>
              </a:rPr>
              <a:t> </a:t>
            </a:r>
            <a:r>
              <a:rPr lang="en-US" b="1">
                <a:latin typeface="Arial "/>
              </a:rPr>
              <a:t>Office</a:t>
            </a:r>
            <a:r>
              <a:rPr lang="en-US">
                <a:latin typeface="Arial "/>
              </a:rPr>
              <a:t> button, and click the </a:t>
            </a:r>
            <a:r>
              <a:rPr lang="en-US" b="1">
                <a:latin typeface="Arial "/>
              </a:rPr>
              <a:t>Word</a:t>
            </a:r>
            <a:r>
              <a:rPr lang="en-US">
                <a:latin typeface="Arial "/>
              </a:rPr>
              <a:t> </a:t>
            </a:r>
            <a:r>
              <a:rPr lang="en-US" b="1">
                <a:latin typeface="Arial "/>
              </a:rPr>
              <a:t>Options</a:t>
            </a:r>
            <a:r>
              <a:rPr lang="en-US">
                <a:latin typeface="Arial "/>
              </a:rPr>
              <a:t> button (in the lower right-hand corner).</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a:latin typeface="Arial "/>
              </a:rPr>
              <a:t>To get to </a:t>
            </a:r>
            <a:r>
              <a:rPr lang="en-US" b="1">
                <a:latin typeface="Arial "/>
              </a:rPr>
              <a:t>Options</a:t>
            </a:r>
            <a:r>
              <a:rPr lang="en-US">
                <a:latin typeface="Arial "/>
              </a:rPr>
              <a:t> in Word 2010, from the </a:t>
            </a:r>
            <a:r>
              <a:rPr lang="en-US" b="1">
                <a:latin typeface="Arial "/>
              </a:rPr>
              <a:t>File</a:t>
            </a:r>
            <a:r>
              <a:rPr lang="en-US">
                <a:latin typeface="Arial "/>
              </a:rPr>
              <a:t> tab, click </a:t>
            </a:r>
            <a:r>
              <a:rPr lang="en-US" b="1">
                <a:latin typeface="Arial "/>
              </a:rPr>
              <a:t>Options</a:t>
            </a:r>
            <a:r>
              <a:rPr lang="en-US">
                <a:latin typeface="Arial "/>
              </a:rPr>
              <a:t> at the bottom of the drop-down menu.</a:t>
            </a:r>
          </a:p>
        </p:txBody>
      </p:sp>
      <p:sp>
        <p:nvSpPr>
          <p:cNvPr id="11268" name="Text Box 4" descr="Rectangle: Click to edit Master text styles&#10;Second level&#10;Third level&#10;Fourth level&#10;Fifth level"/>
          <p:cNvSpPr txBox="1">
            <a:spLocks noChangeArrowheads="1"/>
          </p:cNvSpPr>
          <p:nvPr/>
        </p:nvSpPr>
        <p:spPr bwMode="auto">
          <a:xfrm>
            <a:off x="1701800" y="3795713"/>
            <a:ext cx="6835775" cy="2081212"/>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2" pitchFamily="18" charset="2"/>
              <a:buChar char=""/>
            </a:pPr>
            <a:endParaRPr lang="en-US" sz="2000">
              <a:latin typeface="Gill Sans MT" pitchFamily="34" charset="0"/>
            </a:endParaRPr>
          </a:p>
        </p:txBody>
      </p:sp>
      <p:graphicFrame>
        <p:nvGraphicFramePr>
          <p:cNvPr id="11" name="Table 10"/>
          <p:cNvGraphicFramePr>
            <a:graphicFrameLocks noGrp="1"/>
          </p:cNvGraphicFramePr>
          <p:nvPr/>
        </p:nvGraphicFramePr>
        <p:xfrm>
          <a:off x="1651000" y="3789363"/>
          <a:ext cx="6950554" cy="1981200"/>
        </p:xfrm>
        <a:graphic>
          <a:graphicData uri="http://schemas.openxmlformats.org/drawingml/2006/table">
            <a:tbl>
              <a:tblPr firstRow="1" bandRow="1">
                <a:tableStyleId>{5C22544A-7EE6-4342-B048-85BDC9FD1C3A}</a:tableStyleId>
              </a:tblPr>
              <a:tblGrid>
                <a:gridCol w="536140"/>
                <a:gridCol w="6414414"/>
              </a:tblGrid>
              <a:tr h="370840">
                <a:tc>
                  <a:txBody>
                    <a:bodyPr/>
                    <a:lstStyle/>
                    <a:p>
                      <a:r>
                        <a:rPr lang="en-US" sz="1600" b="1" kern="1200" dirty="0" smtClean="0">
                          <a:solidFill>
                            <a:schemeClr val="lt1"/>
                          </a:solidFill>
                          <a:latin typeface="Arial "/>
                          <a:ea typeface="+mn-ea"/>
                          <a:cs typeface="+mn-cs"/>
                        </a:rPr>
                        <a:t>On</a:t>
                      </a:r>
                      <a:endParaRPr lang="en-US" sz="1600" dirty="0">
                        <a:latin typeface="Arial "/>
                      </a:endParaRPr>
                    </a:p>
                  </a:txBody>
                  <a:tcPr/>
                </a:tc>
                <a:tc>
                  <a:txBody>
                    <a:bodyPr/>
                    <a:lstStyle/>
                    <a:p>
                      <a:r>
                        <a:rPr lang="en-US" sz="1600" b="1" kern="1200" dirty="0" smtClean="0">
                          <a:solidFill>
                            <a:schemeClr val="lt1"/>
                          </a:solidFill>
                          <a:latin typeface="Arial "/>
                          <a:ea typeface="+mn-ea"/>
                          <a:cs typeface="+mn-cs"/>
                        </a:rPr>
                        <a:t>Right-click Status bar; Customize Status Bar</a:t>
                      </a:r>
                      <a:r>
                        <a:rPr lang="en-US" sz="1600" b="1" i="1" kern="1200" dirty="0" smtClean="0">
                          <a:solidFill>
                            <a:schemeClr val="lt1"/>
                          </a:solidFill>
                          <a:latin typeface="Arial "/>
                          <a:ea typeface="+mn-ea"/>
                          <a:cs typeface="+mn-cs"/>
                        </a:rPr>
                        <a:t>;</a:t>
                      </a:r>
                      <a:r>
                        <a:rPr lang="en-US" sz="1600" b="1" kern="1200" dirty="0" smtClean="0">
                          <a:solidFill>
                            <a:schemeClr val="lt1"/>
                          </a:solidFill>
                          <a:latin typeface="Arial "/>
                          <a:ea typeface="+mn-ea"/>
                          <a:cs typeface="+mn-cs"/>
                        </a:rPr>
                        <a:t> click Vertical Page Position.</a:t>
                      </a:r>
                    </a:p>
                  </a:txBody>
                  <a:tcPr/>
                </a:tc>
              </a:tr>
              <a:tr h="370840">
                <a:tc>
                  <a:txBody>
                    <a:bodyPr/>
                    <a:lstStyle/>
                    <a:p>
                      <a:r>
                        <a:rPr lang="en-US" sz="1600" kern="1200" dirty="0" smtClean="0">
                          <a:solidFill>
                            <a:schemeClr val="dk1"/>
                          </a:solidFill>
                          <a:latin typeface="Arial "/>
                          <a:ea typeface="+mn-ea"/>
                          <a:cs typeface="+mn-cs"/>
                        </a:rPr>
                        <a:t>Off</a:t>
                      </a:r>
                      <a:endParaRPr lang="en-US" sz="1600" dirty="0">
                        <a:latin typeface="Arial "/>
                      </a:endParaRPr>
                    </a:p>
                  </a:txBody>
                  <a:tcPr/>
                </a:tc>
                <a:tc>
                  <a:txBody>
                    <a:bodyPr/>
                    <a:lstStyle/>
                    <a:p>
                      <a:r>
                        <a:rPr lang="en-US" sz="1600" b="1" kern="1200" dirty="0" smtClean="0">
                          <a:solidFill>
                            <a:schemeClr val="dk1"/>
                          </a:solidFill>
                          <a:latin typeface="Arial "/>
                          <a:ea typeface="+mn-ea"/>
                          <a:cs typeface="+mn-cs"/>
                        </a:rPr>
                        <a:t>Word Options</a:t>
                      </a:r>
                      <a:r>
                        <a:rPr lang="en-US" sz="1600" i="1" kern="1200" dirty="0" smtClean="0">
                          <a:solidFill>
                            <a:schemeClr val="dk1"/>
                          </a:solidFill>
                          <a:latin typeface="Arial "/>
                          <a:ea typeface="+mn-ea"/>
                          <a:cs typeface="+mn-cs"/>
                        </a:rPr>
                        <a:t>, </a:t>
                      </a:r>
                      <a:r>
                        <a:rPr lang="en-US" sz="1600" b="1" kern="1200" dirty="0" smtClean="0">
                          <a:solidFill>
                            <a:schemeClr val="dk1"/>
                          </a:solidFill>
                          <a:latin typeface="Arial "/>
                          <a:ea typeface="+mn-ea"/>
                          <a:cs typeface="+mn-cs"/>
                        </a:rPr>
                        <a:t>Proofing</a:t>
                      </a:r>
                      <a:r>
                        <a:rPr lang="en-US" sz="1600" i="1" kern="1200" dirty="0" smtClean="0">
                          <a:solidFill>
                            <a:schemeClr val="dk1"/>
                          </a:solidFill>
                          <a:latin typeface="Arial "/>
                          <a:ea typeface="+mn-ea"/>
                          <a:cs typeface="+mn-cs"/>
                        </a:rPr>
                        <a:t>, </a:t>
                      </a:r>
                      <a:r>
                        <a:rPr lang="en-US" sz="1600" b="1" kern="1200" dirty="0" smtClean="0">
                          <a:solidFill>
                            <a:schemeClr val="dk1"/>
                          </a:solidFill>
                          <a:latin typeface="Arial "/>
                          <a:ea typeface="+mn-ea"/>
                          <a:cs typeface="+mn-cs"/>
                        </a:rPr>
                        <a:t>AutoCorrect Options</a:t>
                      </a:r>
                      <a:r>
                        <a:rPr lang="en-US" sz="1600" kern="1200" dirty="0" smtClean="0">
                          <a:solidFill>
                            <a:schemeClr val="dk1"/>
                          </a:solidFill>
                          <a:latin typeface="Arial "/>
                          <a:ea typeface="+mn-ea"/>
                          <a:cs typeface="+mn-cs"/>
                        </a:rPr>
                        <a:t>, </a:t>
                      </a:r>
                      <a:r>
                        <a:rPr lang="en-US" sz="1600" b="1" kern="1200" dirty="0" smtClean="0">
                          <a:solidFill>
                            <a:schemeClr val="dk1"/>
                          </a:solidFill>
                          <a:latin typeface="Arial "/>
                          <a:ea typeface="+mn-ea"/>
                          <a:cs typeface="+mn-cs"/>
                        </a:rPr>
                        <a:t>AutoCorrect </a:t>
                      </a:r>
                      <a:r>
                        <a:rPr lang="en-US" sz="1600" kern="1200" dirty="0" smtClean="0">
                          <a:solidFill>
                            <a:schemeClr val="dk1"/>
                          </a:solidFill>
                          <a:latin typeface="Arial "/>
                          <a:ea typeface="+mn-ea"/>
                          <a:cs typeface="+mn-cs"/>
                        </a:rPr>
                        <a:t>tab:</a:t>
                      </a:r>
                    </a:p>
                    <a:p>
                      <a:pPr>
                        <a:buFont typeface="Arial" pitchFamily="34" charset="0"/>
                        <a:buChar char="•"/>
                      </a:pPr>
                      <a:r>
                        <a:rPr lang="en-US" sz="1600" kern="1200" dirty="0" smtClean="0">
                          <a:solidFill>
                            <a:schemeClr val="dk1"/>
                          </a:solidFill>
                          <a:latin typeface="Arial "/>
                          <a:ea typeface="+mn-ea"/>
                          <a:cs typeface="+mn-cs"/>
                        </a:rPr>
                        <a:t>  Check: </a:t>
                      </a:r>
                      <a:r>
                        <a:rPr lang="en-US" sz="1600" b="1" kern="1200" dirty="0" smtClean="0">
                          <a:solidFill>
                            <a:schemeClr val="dk1"/>
                          </a:solidFill>
                          <a:latin typeface="Arial "/>
                          <a:ea typeface="+mn-ea"/>
                          <a:cs typeface="+mn-cs"/>
                        </a:rPr>
                        <a:t>Show AutoCorrect Options buttons</a:t>
                      </a:r>
                    </a:p>
                    <a:p>
                      <a:pPr>
                        <a:buFont typeface="Arial" pitchFamily="34" charset="0"/>
                        <a:buChar char="•"/>
                      </a:pPr>
                      <a:r>
                        <a:rPr lang="en-US" sz="1600" kern="1200" dirty="0" smtClean="0">
                          <a:solidFill>
                            <a:schemeClr val="dk1"/>
                          </a:solidFill>
                          <a:latin typeface="Arial "/>
                          <a:ea typeface="+mn-ea"/>
                          <a:cs typeface="+mn-cs"/>
                        </a:rPr>
                        <a:t>  Uncheck: </a:t>
                      </a:r>
                      <a:r>
                        <a:rPr lang="en-US" sz="1600" b="1" kern="1200" dirty="0" smtClean="0">
                          <a:solidFill>
                            <a:schemeClr val="dk1"/>
                          </a:solidFill>
                          <a:latin typeface="Arial "/>
                          <a:ea typeface="+mn-ea"/>
                          <a:cs typeface="+mn-cs"/>
                        </a:rPr>
                        <a:t>Capitalize first letter of sentences</a:t>
                      </a:r>
                      <a:endParaRPr lang="en-US" sz="1600" dirty="0">
                        <a:latin typeface="Arial "/>
                      </a:endParaRPr>
                    </a:p>
                  </a:txBody>
                  <a:tcPr/>
                </a:tc>
              </a:tr>
              <a:tr h="370840">
                <a:tc>
                  <a:txBody>
                    <a:bodyPr/>
                    <a:lstStyle/>
                    <a:p>
                      <a:r>
                        <a:rPr lang="en-US" sz="1600" kern="1200" dirty="0" smtClean="0">
                          <a:solidFill>
                            <a:schemeClr val="dk1"/>
                          </a:solidFill>
                          <a:latin typeface="Arial "/>
                          <a:ea typeface="+mn-ea"/>
                          <a:cs typeface="+mn-cs"/>
                        </a:rPr>
                        <a:t>Off</a:t>
                      </a:r>
                      <a:endParaRPr lang="en-US" sz="1600" dirty="0">
                        <a:latin typeface="Arial "/>
                      </a:endParaRPr>
                    </a:p>
                  </a:txBody>
                  <a:tcPr/>
                </a:tc>
                <a:tc>
                  <a:txBody>
                    <a:bodyPr/>
                    <a:lstStyle/>
                    <a:p>
                      <a:r>
                        <a:rPr lang="en-US" sz="1600" b="1" kern="1200" dirty="0" smtClean="0">
                          <a:solidFill>
                            <a:schemeClr val="dk1"/>
                          </a:solidFill>
                          <a:latin typeface="Arial "/>
                          <a:ea typeface="+mn-ea"/>
                          <a:cs typeface="+mn-cs"/>
                        </a:rPr>
                        <a:t>Word</a:t>
                      </a:r>
                      <a:r>
                        <a:rPr lang="en-US" sz="1600" i="1" kern="1200" dirty="0" smtClean="0">
                          <a:solidFill>
                            <a:schemeClr val="dk1"/>
                          </a:solidFill>
                          <a:latin typeface="Arial "/>
                          <a:ea typeface="+mn-ea"/>
                          <a:cs typeface="+mn-cs"/>
                        </a:rPr>
                        <a:t> </a:t>
                      </a:r>
                      <a:r>
                        <a:rPr lang="en-US" sz="1600" b="1" kern="1200" dirty="0" smtClean="0">
                          <a:solidFill>
                            <a:schemeClr val="dk1"/>
                          </a:solidFill>
                          <a:latin typeface="Arial "/>
                          <a:ea typeface="+mn-ea"/>
                          <a:cs typeface="+mn-cs"/>
                        </a:rPr>
                        <a:t>Options</a:t>
                      </a:r>
                      <a:r>
                        <a:rPr lang="en-US" sz="1600" i="1" kern="1200" dirty="0" smtClean="0">
                          <a:solidFill>
                            <a:schemeClr val="dk1"/>
                          </a:solidFill>
                          <a:latin typeface="Arial "/>
                          <a:ea typeface="+mn-ea"/>
                          <a:cs typeface="+mn-cs"/>
                        </a:rPr>
                        <a:t>, </a:t>
                      </a:r>
                      <a:r>
                        <a:rPr lang="en-US" sz="1600" b="1" kern="1200" dirty="0" smtClean="0">
                          <a:solidFill>
                            <a:schemeClr val="dk1"/>
                          </a:solidFill>
                          <a:latin typeface="Arial "/>
                          <a:ea typeface="+mn-ea"/>
                          <a:cs typeface="+mn-cs"/>
                        </a:rPr>
                        <a:t>Advanced</a:t>
                      </a:r>
                      <a:r>
                        <a:rPr lang="en-US" sz="1600" i="1" kern="1200" dirty="0" smtClean="0">
                          <a:solidFill>
                            <a:schemeClr val="dk1"/>
                          </a:solidFill>
                          <a:latin typeface="Arial "/>
                          <a:ea typeface="+mn-ea"/>
                          <a:cs typeface="+mn-cs"/>
                        </a:rPr>
                        <a:t> </a:t>
                      </a:r>
                      <a:r>
                        <a:rPr lang="en-US" sz="1600" kern="1200" dirty="0" smtClean="0">
                          <a:solidFill>
                            <a:schemeClr val="dk1"/>
                          </a:solidFill>
                          <a:latin typeface="Arial "/>
                          <a:ea typeface="+mn-ea"/>
                          <a:cs typeface="+mn-cs"/>
                        </a:rPr>
                        <a:t>group</a:t>
                      </a:r>
                      <a:r>
                        <a:rPr lang="en-US" sz="1600" i="1" kern="1200" dirty="0" smtClean="0">
                          <a:solidFill>
                            <a:schemeClr val="dk1"/>
                          </a:solidFill>
                          <a:latin typeface="Arial "/>
                          <a:ea typeface="+mn-ea"/>
                          <a:cs typeface="+mn-cs"/>
                        </a:rPr>
                        <a:t>. </a:t>
                      </a:r>
                      <a:r>
                        <a:rPr lang="en-US" sz="1600" kern="1200" dirty="0" smtClean="0">
                          <a:solidFill>
                            <a:schemeClr val="dk1"/>
                          </a:solidFill>
                          <a:latin typeface="Arial "/>
                          <a:ea typeface="+mn-ea"/>
                          <a:cs typeface="+mn-cs"/>
                        </a:rPr>
                        <a:t>Under</a:t>
                      </a:r>
                      <a:r>
                        <a:rPr lang="en-US" sz="1600" i="1" kern="1200" dirty="0" smtClean="0">
                          <a:solidFill>
                            <a:schemeClr val="dk1"/>
                          </a:solidFill>
                          <a:latin typeface="Arial "/>
                          <a:ea typeface="+mn-ea"/>
                          <a:cs typeface="+mn-cs"/>
                        </a:rPr>
                        <a:t> </a:t>
                      </a:r>
                      <a:r>
                        <a:rPr lang="en-US" sz="1600" b="1" kern="1200" dirty="0" smtClean="0">
                          <a:solidFill>
                            <a:schemeClr val="dk1"/>
                          </a:solidFill>
                          <a:latin typeface="Arial "/>
                          <a:ea typeface="+mn-ea"/>
                          <a:cs typeface="+mn-cs"/>
                        </a:rPr>
                        <a:t>Editing</a:t>
                      </a:r>
                      <a:r>
                        <a:rPr lang="en-US" sz="1600" i="1" kern="1200" dirty="0" smtClean="0">
                          <a:solidFill>
                            <a:schemeClr val="dk1"/>
                          </a:solidFill>
                          <a:latin typeface="Arial "/>
                          <a:ea typeface="+mn-ea"/>
                          <a:cs typeface="+mn-cs"/>
                        </a:rPr>
                        <a:t> </a:t>
                      </a:r>
                      <a:r>
                        <a:rPr lang="en-US" sz="1600" b="1" kern="1200" dirty="0" smtClean="0">
                          <a:solidFill>
                            <a:schemeClr val="dk1"/>
                          </a:solidFill>
                          <a:latin typeface="Arial "/>
                          <a:ea typeface="+mn-ea"/>
                          <a:cs typeface="+mn-cs"/>
                        </a:rPr>
                        <a:t>options</a:t>
                      </a:r>
                      <a:r>
                        <a:rPr lang="en-US" sz="1600" kern="1200" dirty="0" smtClean="0">
                          <a:solidFill>
                            <a:schemeClr val="dk1"/>
                          </a:solidFill>
                          <a:latin typeface="Arial "/>
                          <a:ea typeface="+mn-ea"/>
                          <a:cs typeface="+mn-cs"/>
                        </a:rPr>
                        <a:t>:</a:t>
                      </a:r>
                    </a:p>
                    <a:p>
                      <a:r>
                        <a:rPr lang="en-US" sz="1600" kern="1200" dirty="0" smtClean="0">
                          <a:solidFill>
                            <a:schemeClr val="dk1"/>
                          </a:solidFill>
                          <a:latin typeface="Arial "/>
                          <a:ea typeface="+mn-ea"/>
                          <a:cs typeface="+mn-cs"/>
                        </a:rPr>
                        <a:t>Uncheck: </a:t>
                      </a:r>
                      <a:r>
                        <a:rPr lang="en-US" sz="1600" b="1" kern="1200" dirty="0" smtClean="0">
                          <a:solidFill>
                            <a:schemeClr val="dk1"/>
                          </a:solidFill>
                          <a:latin typeface="Arial "/>
                          <a:ea typeface="+mn-ea"/>
                          <a:cs typeface="+mn-cs"/>
                        </a:rPr>
                        <a:t>Use C</a:t>
                      </a:r>
                      <a:r>
                        <a:rPr lang="en-US" sz="1400" b="1" kern="1200" dirty="0" smtClean="0">
                          <a:solidFill>
                            <a:schemeClr val="dk1"/>
                          </a:solidFill>
                          <a:latin typeface="Arial "/>
                          <a:ea typeface="+mn-ea"/>
                          <a:cs typeface="+mn-cs"/>
                        </a:rPr>
                        <a:t>TRL</a:t>
                      </a:r>
                      <a:r>
                        <a:rPr lang="en-US" sz="1600" b="1" kern="1200" dirty="0" smtClean="0">
                          <a:solidFill>
                            <a:schemeClr val="dk1"/>
                          </a:solidFill>
                          <a:latin typeface="Arial "/>
                          <a:ea typeface="+mn-ea"/>
                          <a:cs typeface="+mn-cs"/>
                        </a:rPr>
                        <a:t> + Click to follow hyperlink</a:t>
                      </a:r>
                      <a:endParaRPr lang="en-US" sz="1600" dirty="0">
                        <a:latin typeface="Arial "/>
                      </a:endParaRPr>
                    </a:p>
                  </a:txBody>
                  <a:tcPr/>
                </a:tc>
              </a:tr>
            </a:tbl>
          </a:graphicData>
        </a:graphic>
      </p:graphicFrame>
      <p:sp>
        <p:nvSpPr>
          <p:cNvPr id="11283" name="Rectangle 19"/>
          <p:cNvSpPr>
            <a:spLocks noChangeArrowheads="1"/>
          </p:cNvSpPr>
          <p:nvPr/>
        </p:nvSpPr>
        <p:spPr bwMode="auto">
          <a:xfrm>
            <a:off x="1235075" y="6080125"/>
            <a:ext cx="7591425" cy="584200"/>
          </a:xfrm>
          <a:prstGeom prst="rect">
            <a:avLst/>
          </a:prstGeom>
          <a:noFill/>
          <a:ln w="9525">
            <a:noFill/>
            <a:miter lim="800000"/>
            <a:headEnd/>
            <a:tailEnd/>
          </a:ln>
        </p:spPr>
        <p:txBody>
          <a:bodyPr>
            <a:spAutoFit/>
          </a:bodyPr>
          <a:lstStyle/>
          <a:p>
            <a:pPr fontAlgn="base">
              <a:spcBef>
                <a:spcPct val="20000"/>
              </a:spcBef>
              <a:spcAft>
                <a:spcPct val="0"/>
              </a:spcAft>
            </a:pPr>
            <a:r>
              <a:rPr lang="en-US" sz="1600" b="1">
                <a:solidFill>
                  <a:srgbClr val="00206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 </a:t>
            </a:r>
            <a:r>
              <a:rPr lang="en-US" sz="1600">
                <a:latin typeface="Tahoma" pitchFamily="34" charset="0"/>
                <a:ea typeface="Tahoma" pitchFamily="34" charset="0"/>
                <a:cs typeface="Tahoma" pitchFamily="34" charset="0"/>
              </a:rPr>
              <a:t>See “</a:t>
            </a:r>
            <a:r>
              <a:rPr lang="en-US" sz="1600">
                <a:latin typeface="Tahoma" pitchFamily="34" charset="0"/>
                <a:ea typeface="Tahoma" pitchFamily="34" charset="0"/>
                <a:cs typeface="Tahoma" pitchFamily="34" charset="0"/>
                <a:hlinkClick r:id="rId3"/>
              </a:rPr>
              <a:t>Getting Ready for GDP11e in Internet Explorer</a:t>
            </a:r>
            <a:r>
              <a:rPr lang="en-US" sz="1600">
                <a:latin typeface="Tahoma" pitchFamily="34" charset="0"/>
                <a:ea typeface="Tahoma" pitchFamily="34" charset="0"/>
                <a:cs typeface="Tahoma" pitchFamily="34" charset="0"/>
              </a:rPr>
              <a:t>,” “Set All Word Options for GDP,” for details and a complete listing of all Word options to be verified.</a:t>
            </a:r>
          </a:p>
        </p:txBody>
      </p:sp>
      <p:sp>
        <p:nvSpPr>
          <p:cNvPr id="11284" name="Rectangle 20"/>
          <p:cNvSpPr>
            <a:spLocks noChangeArrowheads="1"/>
          </p:cNvSpPr>
          <p:nvPr/>
        </p:nvSpPr>
        <p:spPr bwMode="auto">
          <a:xfrm>
            <a:off x="1360488" y="942975"/>
            <a:ext cx="7591425" cy="708025"/>
          </a:xfrm>
          <a:prstGeom prst="rect">
            <a:avLst/>
          </a:prstGeom>
          <a:noFill/>
          <a:ln w="9525">
            <a:noFill/>
            <a:miter lim="800000"/>
            <a:headEnd/>
            <a:tailEnd/>
          </a:ln>
        </p:spPr>
        <p:txBody>
          <a:bodyPr>
            <a:spAutoFit/>
          </a:bodyPr>
          <a:lstStyle/>
          <a:p>
            <a:pPr fontAlgn="base">
              <a:spcBef>
                <a:spcPct val="20000"/>
              </a:spcBef>
              <a:spcAft>
                <a:spcPct val="0"/>
              </a:spcAft>
            </a:pPr>
            <a:r>
              <a:rPr lang="en-US" sz="2000">
                <a:latin typeface="Arial "/>
              </a:rPr>
              <a:t>Before you begin, you must verify certain Word Options so that Word will behave as expected:</a:t>
            </a:r>
          </a:p>
        </p:txBody>
      </p:sp>
      <p:sp>
        <p:nvSpPr>
          <p:cNvPr id="12" name="Text Box 21"/>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5</a:t>
            </a:r>
            <a:endParaRPr lang="en-US" dirty="0">
              <a:solidFill>
                <a:schemeClr val="bg1">
                  <a:lumMod val="65000"/>
                </a:schemeClr>
              </a:solidFill>
            </a:endParaRPr>
          </a:p>
        </p:txBody>
      </p:sp>
      <p:sp>
        <p:nvSpPr>
          <p:cNvPr id="11286" name="Text Box 22"/>
          <p:cNvSpPr txBox="1">
            <a:spLocks noChangeArrowheads="1"/>
          </p:cNvSpPr>
          <p:nvPr/>
        </p:nvSpPr>
        <p:spPr bwMode="auto">
          <a:xfrm>
            <a:off x="2987675" y="3381375"/>
            <a:ext cx="4114800" cy="369888"/>
          </a:xfrm>
          <a:prstGeom prst="rect">
            <a:avLst/>
          </a:prstGeom>
          <a:noFill/>
          <a:ln w="9525">
            <a:noFill/>
            <a:miter lim="800000"/>
            <a:headEnd/>
            <a:tailEnd/>
          </a:ln>
        </p:spPr>
        <p:txBody>
          <a:bodyPr>
            <a:spAutoFit/>
          </a:bodyPr>
          <a:lstStyle/>
          <a:p>
            <a:pPr fontAlgn="base">
              <a:spcBef>
                <a:spcPct val="0"/>
              </a:spcBef>
              <a:spcAft>
                <a:spcPct val="0"/>
              </a:spcAft>
            </a:pPr>
            <a:r>
              <a:rPr lang="en-US">
                <a:latin typeface="Gill Sans MT" pitchFamily="34" charset="0"/>
              </a:rPr>
              <a:t>Now, verify or set these Word options: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31900" y="0"/>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File Management</a:t>
            </a:r>
          </a:p>
        </p:txBody>
      </p:sp>
      <p:sp>
        <p:nvSpPr>
          <p:cNvPr id="12291" name="Rectangle 3"/>
          <p:cNvSpPr>
            <a:spLocks noChangeArrowheads="1"/>
          </p:cNvSpPr>
          <p:nvPr/>
        </p:nvSpPr>
        <p:spPr bwMode="auto">
          <a:xfrm>
            <a:off x="1371600" y="1092200"/>
            <a:ext cx="7591425" cy="1200150"/>
          </a:xfrm>
          <a:prstGeom prst="rect">
            <a:avLst/>
          </a:prstGeom>
          <a:noFill/>
          <a:ln w="9525">
            <a:noFill/>
            <a:miter lim="800000"/>
            <a:headEnd/>
            <a:tailEnd/>
          </a:ln>
        </p:spPr>
        <p:txBody>
          <a:bodyPr>
            <a:spAutoFit/>
          </a:bodyPr>
          <a:lstStyle/>
          <a:p>
            <a:pPr fontAlgn="base">
              <a:spcBef>
                <a:spcPct val="20000"/>
              </a:spcBef>
              <a:spcAft>
                <a:spcPct val="0"/>
              </a:spcAft>
            </a:pPr>
            <a:r>
              <a:rPr lang="en-US" sz="2400">
                <a:latin typeface="Arial "/>
              </a:rPr>
              <a:t>To simplify file management, create a GDPFILES directory on the Windows Desktop (or on your flash drive) to segregate all Word files associated with GDP. </a:t>
            </a:r>
          </a:p>
        </p:txBody>
      </p:sp>
      <p:sp>
        <p:nvSpPr>
          <p:cNvPr id="12292" name="Text Box 4" descr="Rectangle: Click to edit Master text styles&#10;Second level&#10;Third level&#10;Fourth level&#10;Fifth level"/>
          <p:cNvSpPr txBox="1">
            <a:spLocks noChangeArrowheads="1"/>
          </p:cNvSpPr>
          <p:nvPr/>
        </p:nvSpPr>
        <p:spPr bwMode="auto">
          <a:xfrm>
            <a:off x="1701800" y="3795713"/>
            <a:ext cx="6835775" cy="2081212"/>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2" pitchFamily="18" charset="2"/>
              <a:buChar char=""/>
            </a:pPr>
            <a:endParaRPr lang="en-US" sz="2000">
              <a:latin typeface="Gill Sans MT" pitchFamily="34" charset="0"/>
            </a:endParaRPr>
          </a:p>
        </p:txBody>
      </p:sp>
      <p:sp>
        <p:nvSpPr>
          <p:cNvPr id="13" name="Text Box 5" descr="Rectangle: Click to edit Master text styles&#10;Second level&#10;Third level&#10;Fourth level&#10;Fifth level"/>
          <p:cNvSpPr txBox="1">
            <a:spLocks noChangeArrowheads="1"/>
          </p:cNvSpPr>
          <p:nvPr/>
        </p:nvSpPr>
        <p:spPr bwMode="auto">
          <a:xfrm>
            <a:off x="1358900" y="2351088"/>
            <a:ext cx="7561263" cy="2954337"/>
          </a:xfrm>
          <a:prstGeom prst="rect">
            <a:avLst/>
          </a:prstGeom>
          <a:noFill/>
          <a:ln w="9525">
            <a:noFill/>
            <a:miter lim="800000"/>
            <a:headEnd/>
            <a:tailEnd/>
          </a:ln>
        </p:spPr>
        <p:txBody>
          <a:bodyPr/>
          <a:lstStyle/>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Press </a:t>
            </a:r>
            <a:r>
              <a:rPr lang="en-US" sz="2000" b="1" cap="small" dirty="0">
                <a:latin typeface="Arial "/>
              </a:rPr>
              <a:t>Windows</a:t>
            </a:r>
            <a:r>
              <a:rPr lang="en-US" sz="2000" b="1" dirty="0">
                <a:latin typeface="Arial "/>
              </a:rPr>
              <a:t> + M </a:t>
            </a:r>
            <a:r>
              <a:rPr lang="en-US" sz="2000" dirty="0">
                <a:latin typeface="Arial "/>
              </a:rPr>
              <a:t>to show the </a:t>
            </a:r>
            <a:r>
              <a:rPr lang="en-US" sz="2000" b="1" dirty="0">
                <a:latin typeface="Arial "/>
              </a:rPr>
              <a:t>Desktop</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Right-click on an open space on the </a:t>
            </a:r>
            <a:r>
              <a:rPr lang="en-US" sz="2000" b="1" dirty="0">
                <a:latin typeface="Arial "/>
              </a:rPr>
              <a:t>Desktop</a:t>
            </a:r>
            <a:r>
              <a:rPr lang="en-US" sz="2000" dirty="0">
                <a:latin typeface="Arial "/>
              </a:rPr>
              <a:t>; click </a:t>
            </a:r>
            <a:r>
              <a:rPr lang="en-US" sz="2000" b="1" dirty="0">
                <a:latin typeface="Arial "/>
              </a:rPr>
              <a:t>New</a:t>
            </a:r>
            <a:r>
              <a:rPr lang="en-US" sz="2000" dirty="0">
                <a:latin typeface="Arial "/>
              </a:rPr>
              <a:t>, </a:t>
            </a:r>
            <a:r>
              <a:rPr lang="en-US" sz="2000" b="1" dirty="0">
                <a:latin typeface="Arial "/>
              </a:rPr>
              <a:t>Folder</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With </a:t>
            </a:r>
            <a:r>
              <a:rPr lang="en-US" sz="2000" b="1" dirty="0">
                <a:latin typeface="Arial "/>
              </a:rPr>
              <a:t>New Folder </a:t>
            </a:r>
            <a:r>
              <a:rPr lang="en-US" sz="2000" dirty="0">
                <a:latin typeface="Arial "/>
              </a:rPr>
              <a:t>still highlighted in the folder name box, type </a:t>
            </a:r>
            <a:r>
              <a:rPr lang="en-US" sz="2000" b="1" dirty="0">
                <a:latin typeface="Arial "/>
              </a:rPr>
              <a:t>GDPFILES</a:t>
            </a:r>
            <a:r>
              <a:rPr lang="en-US" sz="2000" dirty="0">
                <a:latin typeface="Arial "/>
              </a:rPr>
              <a:t>; press </a:t>
            </a:r>
            <a:r>
              <a:rPr lang="en-US" sz="2000" b="1" cap="small" dirty="0">
                <a:latin typeface="Arial "/>
              </a:rPr>
              <a:t>Enter</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Double-click the folder to open </a:t>
            </a:r>
            <a:r>
              <a:rPr lang="en-US" sz="2000" b="1" dirty="0">
                <a:latin typeface="Arial "/>
              </a:rPr>
              <a:t>Windows</a:t>
            </a:r>
            <a:r>
              <a:rPr lang="en-US" sz="2000" dirty="0">
                <a:latin typeface="Arial "/>
              </a:rPr>
              <a:t> </a:t>
            </a:r>
            <a:r>
              <a:rPr lang="en-US" sz="2000" b="1" dirty="0">
                <a:latin typeface="Arial "/>
              </a:rPr>
              <a:t>Explorer</a:t>
            </a:r>
            <a:r>
              <a:rPr lang="en-US" sz="2000" dirty="0">
                <a:latin typeface="Arial "/>
              </a:rPr>
              <a:t>; click inside the </a:t>
            </a:r>
            <a:r>
              <a:rPr lang="en-US" sz="2000" b="1" dirty="0">
                <a:latin typeface="Arial "/>
              </a:rPr>
              <a:t>Address</a:t>
            </a:r>
            <a:r>
              <a:rPr lang="en-US" sz="2000" dirty="0">
                <a:latin typeface="Arial "/>
              </a:rPr>
              <a:t> box to display and highlight the directory path.</a:t>
            </a:r>
          </a:p>
        </p:txBody>
      </p:sp>
      <p:sp>
        <p:nvSpPr>
          <p:cNvPr id="12294" name="Rectangle 6"/>
          <p:cNvSpPr>
            <a:spLocks noChangeArrowheads="1"/>
          </p:cNvSpPr>
          <p:nvPr/>
        </p:nvSpPr>
        <p:spPr bwMode="auto">
          <a:xfrm>
            <a:off x="1266825" y="6057900"/>
            <a:ext cx="7591425" cy="585788"/>
          </a:xfrm>
          <a:prstGeom prst="rect">
            <a:avLst/>
          </a:prstGeom>
          <a:noFill/>
          <a:ln w="9525">
            <a:noFill/>
            <a:miter lim="800000"/>
            <a:headEnd/>
            <a:tailEnd/>
          </a:ln>
        </p:spPr>
        <p:txBody>
          <a:bodyPr>
            <a:spAutoFit/>
          </a:bodyPr>
          <a:lstStyle/>
          <a:p>
            <a:pPr fontAlgn="base">
              <a:spcBef>
                <a:spcPct val="20000"/>
              </a:spcBef>
              <a:spcAft>
                <a:spcPct val="0"/>
              </a:spcAft>
            </a:pPr>
            <a:r>
              <a:rPr lang="en-US" sz="1600" b="1">
                <a:solidFill>
                  <a:srgbClr val="00206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 </a:t>
            </a:r>
            <a:r>
              <a:rPr lang="en-US" sz="1600">
                <a:latin typeface="Tahoma" pitchFamily="34" charset="0"/>
                <a:ea typeface="Tahoma" pitchFamily="34" charset="0"/>
                <a:cs typeface="Tahoma" pitchFamily="34" charset="0"/>
              </a:rPr>
              <a:t>See “</a:t>
            </a:r>
            <a:r>
              <a:rPr lang="en-US" sz="1600">
                <a:latin typeface="Tahoma" pitchFamily="34" charset="0"/>
                <a:ea typeface="Tahoma" pitchFamily="34" charset="0"/>
                <a:cs typeface="Tahoma" pitchFamily="34" charset="0"/>
                <a:hlinkClick r:id="rId3"/>
              </a:rPr>
              <a:t>Getting Ready for GDP11e in Internet Explorer</a:t>
            </a:r>
            <a:r>
              <a:rPr lang="en-US" sz="1600">
                <a:latin typeface="Tahoma" pitchFamily="34" charset="0"/>
                <a:ea typeface="Tahoma" pitchFamily="34" charset="0"/>
                <a:cs typeface="Tahoma" pitchFamily="34" charset="0"/>
              </a:rPr>
              <a:t>,” “</a:t>
            </a:r>
            <a:r>
              <a:rPr lang="en-US" sz="1600">
                <a:latin typeface="Arial "/>
              </a:rPr>
              <a:t>Create GDPFILES Directory</a:t>
            </a:r>
            <a:r>
              <a:rPr lang="en-US" sz="1600">
                <a:latin typeface="Tahoma" pitchFamily="34" charset="0"/>
                <a:ea typeface="Tahoma" pitchFamily="34" charset="0"/>
                <a:cs typeface="Tahoma" pitchFamily="34" charset="0"/>
              </a:rPr>
              <a:t>,” for details.</a:t>
            </a:r>
          </a:p>
        </p:txBody>
      </p:sp>
      <p:sp>
        <p:nvSpPr>
          <p:cNvPr id="11" name="Text Box 7"/>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6</a:t>
            </a:r>
            <a:endParaRPr lang="en-US"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54125" y="0"/>
            <a:ext cx="7499350" cy="1143000"/>
          </a:xfrm>
        </p:spPr>
        <p:txBody>
          <a:bodyPr>
            <a:normAutofit/>
          </a:bodyPr>
          <a:lstStyle/>
          <a:p>
            <a:pPr eaLnBrk="1" fontAlgn="auto" hangingPunct="1">
              <a:spcAft>
                <a:spcPts val="0"/>
              </a:spcAft>
              <a:defRPr/>
            </a:pPr>
            <a:r>
              <a:rPr lang="en-US" i="1" dirty="0">
                <a:solidFill>
                  <a:schemeClr val="tx2">
                    <a:satMod val="130000"/>
                  </a:schemeClr>
                </a:solidFill>
                <a:effectLst>
                  <a:outerShdw blurRad="50000" dist="30000" dir="5400000" algn="tl" rotWithShape="0">
                    <a:srgbClr val="000000">
                      <a:alpha val="30000"/>
                    </a:srgbClr>
                  </a:outerShdw>
                </a:effectLst>
                <a:latin typeface="+mj-lt"/>
              </a:rPr>
              <a:t>Microsoft Word Manual</a:t>
            </a:r>
          </a:p>
        </p:txBody>
      </p:sp>
      <p:sp>
        <p:nvSpPr>
          <p:cNvPr id="13315" name="Rectangle 3" descr="Rectangle: Click to edit Master text styles&#10;Second level&#10;Third level&#10;Fourth level&#10;Fifth level"/>
          <p:cNvSpPr>
            <a:spLocks noGrp="1" noChangeArrowheads="1"/>
          </p:cNvSpPr>
          <p:nvPr>
            <p:ph type="body" idx="4294967295"/>
          </p:nvPr>
        </p:nvSpPr>
        <p:spPr>
          <a:xfrm>
            <a:off x="1338263" y="2166938"/>
            <a:ext cx="3614737" cy="3581400"/>
          </a:xfrm>
        </p:spPr>
        <p:txBody>
          <a:bodyPr/>
          <a:lstStyle/>
          <a:p>
            <a:pPr eaLnBrk="1" hangingPunct="1">
              <a:lnSpc>
                <a:spcPct val="90000"/>
              </a:lnSpc>
              <a:buFont typeface="Wingdings 2" pitchFamily="18" charset="2"/>
              <a:buChar char=""/>
            </a:pPr>
            <a:r>
              <a:rPr lang="en-US" sz="2000">
                <a:latin typeface="Arial" charset="0"/>
              </a:rPr>
              <a:t>Word Manual Features</a:t>
            </a:r>
          </a:p>
          <a:p>
            <a:pPr eaLnBrk="1" hangingPunct="1">
              <a:lnSpc>
                <a:spcPct val="90000"/>
              </a:lnSpc>
              <a:buFont typeface="Wingdings 2" pitchFamily="18" charset="2"/>
              <a:buChar char=""/>
            </a:pPr>
            <a:r>
              <a:rPr lang="en-US" sz="2000">
                <a:latin typeface="Arial" charset="0"/>
              </a:rPr>
              <a:t>GDP—Word Settings</a:t>
            </a:r>
          </a:p>
          <a:p>
            <a:pPr eaLnBrk="1" hangingPunct="1">
              <a:lnSpc>
                <a:spcPct val="90000"/>
              </a:lnSpc>
              <a:buFont typeface="Wingdings 2" pitchFamily="18" charset="2"/>
              <a:buChar char=""/>
            </a:pPr>
            <a:r>
              <a:rPr lang="en-US" sz="2000">
                <a:latin typeface="Arial" charset="0"/>
              </a:rPr>
              <a:t>Appendixes A, B, and C</a:t>
            </a:r>
          </a:p>
          <a:p>
            <a:pPr eaLnBrk="1" hangingPunct="1">
              <a:lnSpc>
                <a:spcPct val="90000"/>
              </a:lnSpc>
              <a:buFont typeface="Wingdings 2" pitchFamily="18" charset="2"/>
              <a:buChar char=""/>
            </a:pPr>
            <a:r>
              <a:rPr lang="en-US" sz="2000">
                <a:latin typeface="Arial" charset="0"/>
              </a:rPr>
              <a:t>GDP—Help</a:t>
            </a:r>
          </a:p>
          <a:p>
            <a:pPr eaLnBrk="1" hangingPunct="1">
              <a:lnSpc>
                <a:spcPct val="90000"/>
              </a:lnSpc>
              <a:buFont typeface="Wingdings 2" pitchFamily="18" charset="2"/>
              <a:buChar char=""/>
            </a:pPr>
            <a:r>
              <a:rPr lang="en-US" sz="2000">
                <a:latin typeface="Arial" charset="0"/>
              </a:rPr>
              <a:t>GDP—Start Word</a:t>
            </a:r>
          </a:p>
          <a:p>
            <a:pPr eaLnBrk="1" hangingPunct="1">
              <a:lnSpc>
                <a:spcPct val="90000"/>
              </a:lnSpc>
              <a:buFont typeface="Wingdings 2" pitchFamily="18" charset="2"/>
              <a:buChar char=""/>
            </a:pPr>
            <a:r>
              <a:rPr lang="en-US" sz="2000">
                <a:latin typeface="Arial" charset="0"/>
              </a:rPr>
              <a:t>Choose a Command</a:t>
            </a:r>
          </a:p>
          <a:p>
            <a:pPr eaLnBrk="1" hangingPunct="1">
              <a:lnSpc>
                <a:spcPct val="90000"/>
              </a:lnSpc>
              <a:buFont typeface="Wingdings 2" pitchFamily="18" charset="2"/>
              <a:buChar char=""/>
            </a:pPr>
            <a:r>
              <a:rPr lang="en-US" sz="2000">
                <a:latin typeface="Arial" charset="0"/>
              </a:rPr>
              <a:t>File—Open</a:t>
            </a:r>
          </a:p>
          <a:p>
            <a:pPr eaLnBrk="1" hangingPunct="1">
              <a:lnSpc>
                <a:spcPct val="90000"/>
              </a:lnSpc>
              <a:buFont typeface="Wingdings 2" pitchFamily="18" charset="2"/>
              <a:buChar char=""/>
            </a:pPr>
            <a:r>
              <a:rPr lang="en-US" sz="2000">
                <a:latin typeface="Arial" charset="0"/>
              </a:rPr>
              <a:t>GDP—Quit Word</a:t>
            </a:r>
          </a:p>
          <a:p>
            <a:pPr eaLnBrk="1" hangingPunct="1">
              <a:lnSpc>
                <a:spcPct val="90000"/>
              </a:lnSpc>
              <a:buFont typeface="Wingdings 2" pitchFamily="18" charset="2"/>
              <a:buChar char=""/>
            </a:pPr>
            <a:r>
              <a:rPr lang="en-US" sz="2000">
                <a:latin typeface="Arial" charset="0"/>
              </a:rPr>
              <a:t>Navigate in a File</a:t>
            </a:r>
          </a:p>
          <a:p>
            <a:pPr eaLnBrk="1" hangingPunct="1">
              <a:lnSpc>
                <a:spcPct val="90000"/>
              </a:lnSpc>
              <a:buFont typeface="Wingdings 2" pitchFamily="18" charset="2"/>
              <a:buChar char=""/>
            </a:pPr>
            <a:r>
              <a:rPr lang="en-US" sz="2000">
                <a:latin typeface="Arial" charset="0"/>
              </a:rPr>
              <a:t>File—Save/Close/New</a:t>
            </a:r>
          </a:p>
          <a:p>
            <a:pPr eaLnBrk="1" hangingPunct="1">
              <a:lnSpc>
                <a:spcPct val="90000"/>
              </a:lnSpc>
              <a:buFont typeface="Wingdings 2" pitchFamily="18" charset="2"/>
              <a:buChar char=""/>
            </a:pPr>
            <a:endParaRPr lang="en-US" sz="2000"/>
          </a:p>
        </p:txBody>
      </p:sp>
      <p:sp>
        <p:nvSpPr>
          <p:cNvPr id="13316" name="Rectangle 4"/>
          <p:cNvSpPr>
            <a:spLocks noChangeArrowheads="1"/>
          </p:cNvSpPr>
          <p:nvPr/>
        </p:nvSpPr>
        <p:spPr bwMode="auto">
          <a:xfrm>
            <a:off x="1265238" y="1209675"/>
            <a:ext cx="7591425" cy="830263"/>
          </a:xfrm>
          <a:prstGeom prst="rect">
            <a:avLst/>
          </a:prstGeom>
          <a:noFill/>
          <a:ln w="9525">
            <a:noFill/>
            <a:miter lim="800000"/>
            <a:headEnd/>
            <a:tailEnd/>
          </a:ln>
        </p:spPr>
        <p:txBody>
          <a:bodyPr>
            <a:spAutoFit/>
          </a:bodyPr>
          <a:lstStyle/>
          <a:p>
            <a:pPr fontAlgn="base">
              <a:spcBef>
                <a:spcPct val="20000"/>
              </a:spcBef>
              <a:spcAft>
                <a:spcPct val="0"/>
              </a:spcAft>
            </a:pPr>
            <a:r>
              <a:rPr lang="en-US" sz="2400">
                <a:latin typeface="Arial "/>
              </a:rPr>
              <a:t>Review these Word features on pages 1-36 of the </a:t>
            </a:r>
            <a:r>
              <a:rPr lang="en-US" sz="2400" i="1">
                <a:latin typeface="Arial "/>
              </a:rPr>
              <a:t>Word</a:t>
            </a:r>
            <a:r>
              <a:rPr lang="en-US" sz="2400">
                <a:latin typeface="Arial "/>
              </a:rPr>
              <a:t> </a:t>
            </a:r>
            <a:r>
              <a:rPr lang="en-US" sz="2400" i="1">
                <a:latin typeface="Arial "/>
              </a:rPr>
              <a:t>Manual</a:t>
            </a:r>
            <a:r>
              <a:rPr lang="en-US" sz="2400">
                <a:latin typeface="Arial "/>
              </a:rPr>
              <a:t>. </a:t>
            </a:r>
          </a:p>
        </p:txBody>
      </p:sp>
      <p:sp>
        <p:nvSpPr>
          <p:cNvPr id="13317" name="Text Box 5" descr="Rectangle: Click to edit Master text styles&#10;Second level&#10;Third level&#10;Fourth level&#10;Fifth level"/>
          <p:cNvSpPr txBox="1">
            <a:spLocks noChangeArrowheads="1"/>
          </p:cNvSpPr>
          <p:nvPr/>
        </p:nvSpPr>
        <p:spPr bwMode="auto">
          <a:xfrm>
            <a:off x="4965700" y="2166938"/>
            <a:ext cx="3614738" cy="3581400"/>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Switch Windows</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Select Text</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Bold</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Undo/Redo a Command</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Help</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Print Preview</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Spelling and Grammar Check</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Show/Hide Formatting</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Zoom</a:t>
            </a:r>
          </a:p>
          <a:p>
            <a:pPr marL="365125" indent="-282575" fontAlgn="base">
              <a:lnSpc>
                <a:spcPct val="90000"/>
              </a:lnSpc>
              <a:spcBef>
                <a:spcPts val="600"/>
              </a:spcBef>
              <a:spcAft>
                <a:spcPct val="0"/>
              </a:spcAft>
              <a:buClr>
                <a:schemeClr val="accent1"/>
              </a:buClr>
              <a:buSzPct val="80000"/>
              <a:buFont typeface="Wingdings 2" pitchFamily="18" charset="2"/>
              <a:buChar char=""/>
            </a:pPr>
            <a:r>
              <a:rPr lang="en-US" sz="2000">
                <a:latin typeface="Arial" charset="0"/>
              </a:rPr>
              <a:t>Print</a:t>
            </a:r>
          </a:p>
          <a:p>
            <a:pPr marL="365125" indent="-282575" fontAlgn="base">
              <a:lnSpc>
                <a:spcPct val="90000"/>
              </a:lnSpc>
              <a:spcBef>
                <a:spcPts val="600"/>
              </a:spcBef>
              <a:spcAft>
                <a:spcPct val="0"/>
              </a:spcAft>
              <a:buClr>
                <a:schemeClr val="accent1"/>
              </a:buClr>
              <a:buSzPct val="80000"/>
              <a:buFont typeface="Wingdings 2" pitchFamily="18" charset="2"/>
              <a:buChar char=""/>
            </a:pPr>
            <a:endParaRPr lang="en-US" sz="2000">
              <a:latin typeface="Gill Sans MT" pitchFamily="34" charset="0"/>
            </a:endParaRPr>
          </a:p>
        </p:txBody>
      </p:sp>
      <p:sp>
        <p:nvSpPr>
          <p:cNvPr id="6" name="Text Box 6"/>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65238" y="0"/>
            <a:ext cx="7499350"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&amp; File Management</a:t>
            </a:r>
          </a:p>
        </p:txBody>
      </p:sp>
      <p:sp>
        <p:nvSpPr>
          <p:cNvPr id="14339" name="Text Box 3"/>
          <p:cNvSpPr txBox="1">
            <a:spLocks noChangeArrowheads="1"/>
          </p:cNvSpPr>
          <p:nvPr/>
        </p:nvSpPr>
        <p:spPr bwMode="auto">
          <a:xfrm>
            <a:off x="1373188" y="1068388"/>
            <a:ext cx="7281862" cy="1323975"/>
          </a:xfrm>
          <a:prstGeom prst="rect">
            <a:avLst/>
          </a:prstGeom>
          <a:noFill/>
          <a:ln w="9525">
            <a:noFill/>
            <a:miter lim="800000"/>
            <a:headEnd/>
            <a:tailEnd/>
          </a:ln>
        </p:spPr>
        <p:txBody>
          <a:bodyPr>
            <a:spAutoFit/>
          </a:bodyPr>
          <a:lstStyle/>
          <a:p>
            <a:pPr fontAlgn="base">
              <a:spcBef>
                <a:spcPct val="0"/>
              </a:spcBef>
              <a:spcAft>
                <a:spcPct val="0"/>
              </a:spcAft>
            </a:pPr>
            <a:r>
              <a:rPr lang="en-US" sz="2000">
                <a:latin typeface="Arial "/>
              </a:rPr>
              <a:t>You must download a Resource file before you start the Practice exercise for Lesson 21E. Hands-on practice in 21E will reinforce some basic Windows file management skills you will use throughout the course.</a:t>
            </a:r>
          </a:p>
        </p:txBody>
      </p:sp>
      <p:pic>
        <p:nvPicPr>
          <p:cNvPr id="14340" name="Picture 5"/>
          <p:cNvPicPr>
            <a:picLocks noChangeAspect="1" noChangeArrowheads="1"/>
          </p:cNvPicPr>
          <p:nvPr/>
        </p:nvPicPr>
        <p:blipFill>
          <a:blip r:embed="rId3" cstate="print"/>
          <a:srcRect l="700"/>
          <a:stretch>
            <a:fillRect/>
          </a:stretch>
        </p:blipFill>
        <p:spPr bwMode="auto">
          <a:xfrm>
            <a:off x="1520825" y="2624138"/>
            <a:ext cx="7158038" cy="3011487"/>
          </a:xfrm>
          <a:prstGeom prst="rect">
            <a:avLst/>
          </a:prstGeom>
          <a:noFill/>
          <a:ln w="9525">
            <a:solidFill>
              <a:schemeClr val="tx1"/>
            </a:solidFill>
            <a:miter lim="800000"/>
            <a:headEnd/>
            <a:tailEnd/>
          </a:ln>
        </p:spPr>
      </p:pic>
      <p:sp>
        <p:nvSpPr>
          <p:cNvPr id="5" name="Text Box 5"/>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65238" y="157163"/>
            <a:ext cx="7677150"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4000" dirty="0">
                <a:solidFill>
                  <a:schemeClr val="tx2">
                    <a:satMod val="130000"/>
                  </a:schemeClr>
                </a:solidFill>
                <a:effectLst>
                  <a:outerShdw blurRad="50000" dist="30000" dir="5400000" algn="tl" rotWithShape="0">
                    <a:srgbClr val="000000">
                      <a:alpha val="30000"/>
                    </a:srgbClr>
                  </a:outerShdw>
                </a:effectLst>
                <a:latin typeface="+mj-lt"/>
              </a:rPr>
              <a:t>Getting Started and Orientation to Word Processing—A</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11267" name="Rectangle 3" descr="Rectangle: Click to edit Master text styles&#10;Second level&#10;Third level&#10;Fourth level&#10;Fifth level"/>
          <p:cNvSpPr>
            <a:spLocks noGrp="1" noChangeArrowheads="1"/>
          </p:cNvSpPr>
          <p:nvPr>
            <p:ph type="body" idx="4294967295"/>
          </p:nvPr>
        </p:nvSpPr>
        <p:spPr>
          <a:xfrm>
            <a:off x="1265238" y="1503363"/>
            <a:ext cx="7453312" cy="3314700"/>
          </a:xfrm>
        </p:spPr>
        <p:txBody>
          <a:bodyPr/>
          <a:lstStyle/>
          <a:p>
            <a:pPr eaLnBrk="1" hangingPunct="1">
              <a:lnSpc>
                <a:spcPct val="90000"/>
              </a:lnSpc>
              <a:buFont typeface="Wingdings" pitchFamily="2" charset="2"/>
              <a:buChar char="§"/>
              <a:defRPr/>
            </a:pPr>
            <a:r>
              <a:rPr lang="en-US" sz="2400" dirty="0">
                <a:latin typeface="Arial "/>
              </a:rPr>
              <a:t>From the GDP menu, click </a:t>
            </a:r>
            <a:r>
              <a:rPr lang="en-US" sz="2400" b="1" dirty="0">
                <a:latin typeface="Arial "/>
              </a:rPr>
              <a:t>21E</a:t>
            </a:r>
            <a:r>
              <a:rPr lang="en-US" sz="2400" i="1" dirty="0">
                <a:latin typeface="Arial "/>
              </a:rPr>
              <a:t>; </a:t>
            </a:r>
            <a:r>
              <a:rPr lang="en-US" sz="2400" dirty="0">
                <a:latin typeface="Arial "/>
              </a:rPr>
              <a:t>read the introductory screen, and click </a:t>
            </a:r>
            <a:r>
              <a:rPr lang="en-US" sz="2400" b="1" dirty="0">
                <a:latin typeface="Arial "/>
              </a:rPr>
              <a:t>Download File</a:t>
            </a:r>
            <a:r>
              <a:rPr lang="en-US" sz="24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Internet Explorer</a:t>
            </a:r>
            <a:r>
              <a:rPr lang="en-US" sz="2000" dirty="0">
                <a:latin typeface="Arial "/>
              </a:rPr>
              <a:t>, click </a:t>
            </a:r>
            <a:r>
              <a:rPr lang="en-US" sz="2000" b="1" dirty="0">
                <a:latin typeface="Arial "/>
              </a:rPr>
              <a:t>Save</a:t>
            </a:r>
            <a:r>
              <a:rPr lang="en-US" sz="2000" dirty="0">
                <a:latin typeface="Arial "/>
              </a:rPr>
              <a:t>; browse to the </a:t>
            </a:r>
            <a:r>
              <a:rPr lang="en-US" sz="2000" b="1" dirty="0">
                <a:latin typeface="Arial "/>
              </a:rPr>
              <a:t>GDPFILES</a:t>
            </a:r>
            <a:r>
              <a:rPr lang="en-US" sz="2000" dirty="0">
                <a:latin typeface="Arial "/>
              </a:rPr>
              <a:t> directory, and click </a:t>
            </a:r>
            <a:r>
              <a:rPr lang="en-US" sz="2000" b="1" dirty="0">
                <a:latin typeface="Arial "/>
              </a:rPr>
              <a:t>Save</a:t>
            </a:r>
            <a:r>
              <a:rPr lang="en-US" sz="2000" dirty="0">
                <a:latin typeface="Arial "/>
              </a:rPr>
              <a:t>; when the download is complete, click </a:t>
            </a:r>
            <a:r>
              <a:rPr lang="en-US" sz="2000" b="1" dirty="0">
                <a:latin typeface="Arial "/>
              </a:rPr>
              <a:t>Close</a:t>
            </a:r>
            <a:r>
              <a:rPr lang="en-US" sz="20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Firefox</a:t>
            </a:r>
            <a:r>
              <a:rPr lang="en-US" sz="2000" dirty="0">
                <a:latin typeface="Arial "/>
              </a:rPr>
              <a:t>, click </a:t>
            </a:r>
            <a:r>
              <a:rPr lang="en-US" sz="2000" b="1" dirty="0">
                <a:latin typeface="Arial "/>
              </a:rPr>
              <a:t>Save</a:t>
            </a:r>
            <a:r>
              <a:rPr lang="en-US" sz="2000" dirty="0">
                <a:latin typeface="Arial "/>
              </a:rPr>
              <a:t> </a:t>
            </a:r>
            <a:r>
              <a:rPr lang="en-US" sz="2000" b="1" dirty="0">
                <a:latin typeface="Arial "/>
              </a:rPr>
              <a:t>File</a:t>
            </a:r>
            <a:r>
              <a:rPr lang="en-US" sz="2000" dirty="0">
                <a:latin typeface="Arial "/>
              </a:rPr>
              <a:t>,</a:t>
            </a:r>
            <a:r>
              <a:rPr lang="en-US" sz="2000" b="1" dirty="0">
                <a:latin typeface="Arial "/>
              </a:rPr>
              <a:t> OK</a:t>
            </a:r>
            <a:r>
              <a:rPr lang="en-US" sz="2000" dirty="0">
                <a:latin typeface="Arial "/>
              </a:rPr>
              <a:t>; right-click the file name in the </a:t>
            </a:r>
            <a:r>
              <a:rPr lang="en-US" sz="2000" b="1" dirty="0">
                <a:latin typeface="Arial "/>
              </a:rPr>
              <a:t>Downloads</a:t>
            </a:r>
            <a:r>
              <a:rPr lang="en-US" sz="2000" dirty="0">
                <a:latin typeface="Arial "/>
              </a:rPr>
              <a:t> list to see where it is saved—</a:t>
            </a:r>
            <a:r>
              <a:rPr lang="en-US" sz="2000" dirty="0">
                <a:solidFill>
                  <a:srgbClr val="FF0000"/>
                </a:solidFill>
                <a:latin typeface="Arial "/>
              </a:rPr>
              <a:t>remember this location</a:t>
            </a:r>
            <a:r>
              <a:rPr lang="en-US" sz="2000" dirty="0">
                <a:latin typeface="Arial "/>
              </a:rPr>
              <a:t> as you might need it later when browsing to open a file!</a:t>
            </a:r>
          </a:p>
          <a:p>
            <a:pPr eaLnBrk="1" hangingPunct="1">
              <a:lnSpc>
                <a:spcPct val="90000"/>
              </a:lnSpc>
              <a:buFont typeface="Wingdings" pitchFamily="2" charset="2"/>
              <a:buChar char="§"/>
              <a:defRPr/>
            </a:pPr>
            <a:r>
              <a:rPr lang="en-US" sz="2400" dirty="0">
                <a:latin typeface="Arial "/>
              </a:rPr>
              <a:t>You are now ready to start the Practice exercise.</a:t>
            </a:r>
          </a:p>
        </p:txBody>
      </p:sp>
      <p:pic>
        <p:nvPicPr>
          <p:cNvPr id="15364" name="Picture 5"/>
          <p:cNvPicPr>
            <a:picLocks noChangeAspect="1" noChangeArrowheads="1"/>
          </p:cNvPicPr>
          <p:nvPr/>
        </p:nvPicPr>
        <p:blipFill>
          <a:blip r:embed="rId3" cstate="print"/>
          <a:srcRect/>
          <a:stretch>
            <a:fillRect/>
          </a:stretch>
        </p:blipFill>
        <p:spPr bwMode="auto">
          <a:xfrm>
            <a:off x="1377950" y="4881563"/>
            <a:ext cx="7348538" cy="1433512"/>
          </a:xfrm>
          <a:prstGeom prst="rect">
            <a:avLst/>
          </a:prstGeom>
          <a:noFill/>
          <a:ln w="9525">
            <a:solidFill>
              <a:schemeClr val="tx1"/>
            </a:solidFill>
            <a:miter lim="800000"/>
            <a:headEnd/>
            <a:tailEnd/>
          </a:ln>
        </p:spPr>
      </p:pic>
      <p:sp>
        <p:nvSpPr>
          <p:cNvPr id="5" name="Text Box 5"/>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9</a:t>
            </a:r>
            <a:endParaRPr lang="en-US" dirty="0">
              <a:solidFill>
                <a:schemeClr val="bg1">
                  <a:lumMod val="65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WATCHLASTPREPREVISION" val="167"/>
</p:tagLst>
</file>

<file path=ppt/theme/theme1.xml><?xml version="1.0" encoding="utf-8"?>
<a:theme xmlns:a="http://schemas.openxmlformats.org/drawingml/2006/main" name="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2.xml><?xml version="1.0" encoding="utf-8"?>
<a:theme xmlns:a="http://schemas.openxmlformats.org/drawingml/2006/main" name="1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3.xml><?xml version="1.0" encoding="utf-8"?>
<a:theme xmlns:a="http://schemas.openxmlformats.org/drawingml/2006/main" name="2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4.xml><?xml version="1.0" encoding="utf-8"?>
<a:theme xmlns:a="http://schemas.openxmlformats.org/drawingml/2006/main" name="3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5.xml><?xml version="1.0" encoding="utf-8"?>
<a:theme xmlns:a="http://schemas.openxmlformats.org/drawingml/2006/main" name="4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6.xml><?xml version="1.0" encoding="utf-8"?>
<a:theme xmlns:a="http://schemas.openxmlformats.org/drawingml/2006/main" name="5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8171</TotalTime>
  <Words>5474</Words>
  <Application>Microsoft Office PowerPoint</Application>
  <PresentationFormat>On-screen Show (4:3)</PresentationFormat>
  <Paragraphs>2373</Paragraphs>
  <Slides>43</Slides>
  <Notes>43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43</vt:i4>
      </vt:variant>
    </vt:vector>
  </HeadingPairs>
  <TitlesOfParts>
    <vt:vector size="61" baseType="lpstr">
      <vt:lpstr>Gill Sans MT</vt:lpstr>
      <vt:lpstr>Arial</vt:lpstr>
      <vt:lpstr>Wingdings 2</vt:lpstr>
      <vt:lpstr>Verdana</vt:lpstr>
      <vt:lpstr>Times New Roman</vt:lpstr>
      <vt:lpstr>Arial Narrow</vt:lpstr>
      <vt:lpstr>Tahoma</vt:lpstr>
      <vt:lpstr>Arial </vt:lpstr>
      <vt:lpstr>Wingdings</vt:lpstr>
      <vt:lpstr>Calibri</vt:lpstr>
      <vt:lpstr>Webdings</vt:lpstr>
      <vt:lpstr>Trebuchet MS</vt:lpstr>
      <vt:lpstr>Solstice</vt:lpstr>
      <vt:lpstr>1_Solstice</vt:lpstr>
      <vt:lpstr>2_Solstice</vt:lpstr>
      <vt:lpstr>3_Solstice</vt:lpstr>
      <vt:lpstr>4_Solstice</vt:lpstr>
      <vt:lpstr>5_Solstice</vt:lpstr>
      <vt:lpstr>Orientation  to Word Processing, Keyboarding 2</vt:lpstr>
      <vt:lpstr>Topics</vt:lpstr>
      <vt:lpstr>Practice Exercises and Document Processing Jobs</vt:lpstr>
      <vt:lpstr>GDP on a Mac</vt:lpstr>
      <vt:lpstr>Word Options</vt:lpstr>
      <vt:lpstr>File Management</vt:lpstr>
      <vt:lpstr>Microsoft Word Manual</vt:lpstr>
      <vt:lpstr>Lesson 21E &amp; File Management</vt:lpstr>
      <vt:lpstr>Lesson 21E: Getting Started and Orientation to Word Processing—A</vt:lpstr>
      <vt:lpstr>Lesson 21E (cont’d)</vt:lpstr>
      <vt:lpstr>Lesson 21E (cont’d)</vt:lpstr>
      <vt:lpstr>Lesson 21E (cont’d)</vt:lpstr>
      <vt:lpstr>Lesson 21E (cont’d)</vt:lpstr>
      <vt:lpstr>Return to GDP</vt:lpstr>
      <vt:lpstr>Lesson 67J</vt:lpstr>
      <vt:lpstr>Document Processing Jobs</vt:lpstr>
      <vt:lpstr>Use the Reference Manual</vt:lpstr>
      <vt:lpstr>GDP—Start Work</vt:lpstr>
      <vt:lpstr>Correspondence 65-63</vt:lpstr>
      <vt:lpstr>Save and Return to GDP</vt:lpstr>
      <vt:lpstr>GDP—Browse</vt:lpstr>
      <vt:lpstr>GDP—Submit Work</vt:lpstr>
      <vt:lpstr>Check Annotations</vt:lpstr>
      <vt:lpstr>Check Annotations (cont’d)</vt:lpstr>
      <vt:lpstr>Check Annotations (cont’d)</vt:lpstr>
      <vt:lpstr>GDP—Edit Work</vt:lpstr>
      <vt:lpstr>Edit Correspondence 65-63</vt:lpstr>
      <vt:lpstr>Scoring Results</vt:lpstr>
      <vt:lpstr>Scoring Results (cont’d)</vt:lpstr>
      <vt:lpstr>Scoring Results (cont’d)</vt:lpstr>
      <vt:lpstr>Developing Proofreading Skills</vt:lpstr>
      <vt:lpstr>Proofreading Checks</vt:lpstr>
      <vt:lpstr>Proofreading Checks &amp; Start Work</vt:lpstr>
      <vt:lpstr>Extra Credit for Proofreading</vt:lpstr>
      <vt:lpstr>Document Assessment</vt:lpstr>
      <vt:lpstr>Assigning Grades</vt:lpstr>
      <vt:lpstr>Gradebook Features</vt:lpstr>
      <vt:lpstr>Grading Category</vt:lpstr>
      <vt:lpstr>Abbreviations</vt:lpstr>
      <vt:lpstr>Icons</vt:lpstr>
      <vt:lpstr>Course Grade</vt:lpstr>
      <vt:lpstr>Advanced Portfolio Filters</vt:lpstr>
      <vt:lpstr>Feedback?</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Word Processing, Keyboarding 2</dc:title>
  <dc:creator>Arlene Rice</dc:creator>
  <cp:lastModifiedBy>Arlene</cp:lastModifiedBy>
  <cp:revision>933</cp:revision>
  <cp:lastPrinted>1999-05-15T02:42:42Z</cp:lastPrinted>
  <dcterms:created xsi:type="dcterms:W3CDTF">1999-05-03T03:20:16Z</dcterms:created>
  <dcterms:modified xsi:type="dcterms:W3CDTF">2011-04-08T14:06:23Z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3</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C:\Animation</vt:lpwstr>
  </property>
</Properties>
</file>