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970" r:id="rId1"/>
    <p:sldMasterId id="2147483982" r:id="rId2"/>
    <p:sldMasterId id="2147483983" r:id="rId3"/>
    <p:sldMasterId id="2147483984" r:id="rId4"/>
    <p:sldMasterId id="2147483985" r:id="rId5"/>
    <p:sldMasterId id="2147484041" r:id="rId6"/>
  </p:sldMasterIdLst>
  <p:notesMasterIdLst>
    <p:notesMasterId r:id="rId50"/>
  </p:notesMasterIdLst>
  <p:handoutMasterIdLst>
    <p:handoutMasterId r:id="rId51"/>
  </p:handoutMasterIdLst>
  <p:sldIdLst>
    <p:sldId id="273" r:id="rId7"/>
    <p:sldId id="331" r:id="rId8"/>
    <p:sldId id="450" r:id="rId9"/>
    <p:sldId id="416" r:id="rId10"/>
    <p:sldId id="418" r:id="rId11"/>
    <p:sldId id="421" r:id="rId12"/>
    <p:sldId id="275" r:id="rId13"/>
    <p:sldId id="375" r:id="rId14"/>
    <p:sldId id="400" r:id="rId15"/>
    <p:sldId id="419" r:id="rId16"/>
    <p:sldId id="439" r:id="rId17"/>
    <p:sldId id="440" r:id="rId18"/>
    <p:sldId id="420" r:id="rId19"/>
    <p:sldId id="422" r:id="rId20"/>
    <p:sldId id="424" r:id="rId21"/>
    <p:sldId id="425" r:id="rId22"/>
    <p:sldId id="441" r:id="rId23"/>
    <p:sldId id="442" r:id="rId24"/>
    <p:sldId id="427" r:id="rId25"/>
    <p:sldId id="423" r:id="rId26"/>
    <p:sldId id="431" r:id="rId27"/>
    <p:sldId id="432" r:id="rId28"/>
    <p:sldId id="443" r:id="rId29"/>
    <p:sldId id="446" r:id="rId30"/>
    <p:sldId id="444" r:id="rId31"/>
    <p:sldId id="447" r:id="rId32"/>
    <p:sldId id="448" r:id="rId33"/>
    <p:sldId id="433" r:id="rId34"/>
    <p:sldId id="434" r:id="rId35"/>
    <p:sldId id="435" r:id="rId36"/>
    <p:sldId id="451" r:id="rId37"/>
    <p:sldId id="438" r:id="rId38"/>
    <p:sldId id="445" r:id="rId39"/>
    <p:sldId id="449" r:id="rId40"/>
    <p:sldId id="402" r:id="rId41"/>
    <p:sldId id="457" r:id="rId42"/>
    <p:sldId id="453" r:id="rId43"/>
    <p:sldId id="454" r:id="rId44"/>
    <p:sldId id="455" r:id="rId45"/>
    <p:sldId id="456" r:id="rId46"/>
    <p:sldId id="459" r:id="rId47"/>
    <p:sldId id="458" r:id="rId48"/>
    <p:sldId id="395" r:id="rId49"/>
  </p:sldIdLst>
  <p:sldSz cx="9144000" cy="6858000" type="screen4x3"/>
  <p:notesSz cx="6858000" cy="9077325"/>
  <p:embeddedFontLst>
    <p:embeddedFont>
      <p:font typeface="Gill Sans MT" pitchFamily="34" charset="0"/>
      <p:regular r:id="rId52"/>
      <p:bold r:id="rId53"/>
      <p:italic r:id="rId54"/>
      <p:boldItalic r:id="rId55"/>
    </p:embeddedFont>
    <p:embeddedFont>
      <p:font typeface="Wingdings 2" pitchFamily="18" charset="2"/>
      <p:regular r:id="rId56"/>
    </p:embeddedFont>
    <p:embeddedFont>
      <p:font typeface="Verdana" pitchFamily="34" charset="0"/>
      <p:regular r:id="rId57"/>
      <p:bold r:id="rId58"/>
      <p:italic r:id="rId59"/>
      <p:boldItalic r:id="rId60"/>
    </p:embeddedFont>
    <p:embeddedFont>
      <p:font typeface="Webdings" pitchFamily="18" charset="2"/>
      <p:regular r:id="rId61"/>
    </p:embeddedFont>
    <p:embeddedFont>
      <p:font typeface="Calibri" pitchFamily="34" charset="0"/>
      <p:regular r:id="rId62"/>
      <p:bold r:id="rId63"/>
      <p:italic r:id="rId64"/>
      <p:boldItalic r:id="rId65"/>
    </p:embeddedFont>
    <p:embeddedFont>
      <p:font typeface="Arial Narrow" pitchFamily="34" charset="0"/>
      <p:regular r:id="rId66"/>
      <p:bold r:id="rId67"/>
      <p:italic r:id="rId68"/>
      <p:boldItalic r:id="rId69"/>
    </p:embeddedFont>
    <p:embeddedFont>
      <p:font typeface="Trebuchet MS" pitchFamily="34" charset="0"/>
      <p:regular r:id="rId70"/>
      <p:bold r:id="rId71"/>
      <p:italic r:id="rId72"/>
      <p:boldItalic r:id="rId73"/>
    </p:embeddedFont>
    <p:embeddedFont>
      <p:font typeface="Tahoma" pitchFamily="34" charset="0"/>
      <p:regular r:id="rId74"/>
      <p:bold r:id="rId75"/>
    </p:embeddedFont>
  </p:embeddedFontLst>
  <p:custDataLst>
    <p:tags r:id="rId7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3300"/>
    <a:srgbClr val="FF9933"/>
    <a:srgbClr val="8E6ECE"/>
    <a:srgbClr val="FFFF66"/>
    <a:srgbClr val="FFFF00"/>
    <a:srgbClr val="773F5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600" autoAdjust="0"/>
    <p:restoredTop sz="98100" autoAdjust="0"/>
  </p:normalViewPr>
  <p:slideViewPr>
    <p:cSldViewPr snapToGrid="0">
      <p:cViewPr>
        <p:scale>
          <a:sx n="90" d="100"/>
          <a:sy n="90" d="100"/>
        </p:scale>
        <p:origin x="-1596" y="-756"/>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font" Target="fonts/font17.fntdata"/><Relationship Id="rId76" Type="http://schemas.openxmlformats.org/officeDocument/2006/relationships/tags" Target="tags/tag1.xml"/><Relationship Id="rId7" Type="http://schemas.openxmlformats.org/officeDocument/2006/relationships/slide" Target="slides/slide1.xml"/><Relationship Id="rId71"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font" Target="fonts/font23.fntdata"/><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handoutMaster" Target="handoutMasters/handoutMaster1.xml"/><Relationship Id="rId72" Type="http://schemas.openxmlformats.org/officeDocument/2006/relationships/font" Target="fonts/font21.fntdata"/><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sz="1200">
                <a:latin typeface="Times New Roman" pitchFamily="18" charset="0"/>
              </a:defRPr>
            </a:lvl1pPr>
          </a:lstStyle>
          <a:p>
            <a:pPr>
              <a:defRPr/>
            </a:pPr>
            <a:endParaRPr lang="en-US"/>
          </a:p>
        </p:txBody>
      </p:sp>
      <p:sp>
        <p:nvSpPr>
          <p:cNvPr id="45059"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base" hangingPunct="0">
              <a:spcBef>
                <a:spcPct val="0"/>
              </a:spcBef>
              <a:spcAft>
                <a:spcPct val="0"/>
              </a:spcAft>
              <a:defRPr sz="1200">
                <a:latin typeface="Times New Roman" pitchFamily="18" charset="0"/>
              </a:defRPr>
            </a:lvl1pPr>
          </a:lstStyle>
          <a:p>
            <a:pPr>
              <a:defRPr/>
            </a:pPr>
            <a:endParaRPr lang="en-US"/>
          </a:p>
        </p:txBody>
      </p:sp>
      <p:sp>
        <p:nvSpPr>
          <p:cNvPr id="45060" name="Rectangle 4"/>
          <p:cNvSpPr>
            <a:spLocks noGrp="1" noChangeArrowheads="1"/>
          </p:cNvSpPr>
          <p:nvPr>
            <p:ph type="ftr" sz="quarter" idx="2"/>
          </p:nvPr>
        </p:nvSpPr>
        <p:spPr bwMode="auto">
          <a:xfrm>
            <a:off x="0" y="862330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fontAlgn="base" hangingPunct="0">
              <a:spcBef>
                <a:spcPct val="0"/>
              </a:spcBef>
              <a:spcAft>
                <a:spcPct val="0"/>
              </a:spcAft>
              <a:defRPr sz="1200">
                <a:latin typeface="Times New Roman" pitchFamily="18" charset="0"/>
              </a:defRPr>
            </a:lvl1pPr>
          </a:lstStyle>
          <a:p>
            <a:pPr>
              <a:defRPr/>
            </a:pPr>
            <a:endParaRPr lang="en-US"/>
          </a:p>
        </p:txBody>
      </p:sp>
      <p:sp>
        <p:nvSpPr>
          <p:cNvPr id="45061" name="Rectangle 5"/>
          <p:cNvSpPr>
            <a:spLocks noGrp="1" noChangeArrowheads="1"/>
          </p:cNvSpPr>
          <p:nvPr>
            <p:ph type="sldNum" sz="quarter" idx="3"/>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fontAlgn="base" hangingPunct="0">
              <a:spcBef>
                <a:spcPct val="0"/>
              </a:spcBef>
              <a:spcAft>
                <a:spcPct val="0"/>
              </a:spcAft>
              <a:defRPr sz="1200">
                <a:latin typeface="Times New Roman" pitchFamily="18" charset="0"/>
              </a:defRPr>
            </a:lvl1pPr>
          </a:lstStyle>
          <a:p>
            <a:pPr>
              <a:defRPr/>
            </a:pPr>
            <a:r>
              <a:rPr lang="en-US"/>
              <a:t>‹#›</a:t>
            </a:r>
          </a:p>
        </p:txBody>
      </p:sp>
    </p:spTree>
    <p:extLst>
      <p:ext uri="{BB962C8B-B14F-4D97-AF65-F5344CB8AC3E}">
        <p14:creationId xmlns:p14="http://schemas.microsoft.com/office/powerpoint/2010/main" val="1920880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sz="120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base" hangingPunct="0">
              <a:spcBef>
                <a:spcPct val="0"/>
              </a:spcBef>
              <a:spcAft>
                <a:spcPct val="0"/>
              </a:spcAft>
              <a:defRPr sz="1200">
                <a:latin typeface="Times New Roman" pitchFamily="18" charset="0"/>
              </a:defRPr>
            </a:lvl1pPr>
          </a:lstStyle>
          <a:p>
            <a:pPr>
              <a:defRPr/>
            </a:pPr>
            <a:endParaRPr lang="en-US"/>
          </a:p>
        </p:txBody>
      </p:sp>
      <p:sp>
        <p:nvSpPr>
          <p:cNvPr id="51204" name="Rectangle 4"/>
          <p:cNvSpPr>
            <a:spLocks noChangeArrowheads="1" noTextEdit="1"/>
          </p:cNvSpPr>
          <p:nvPr>
            <p:ph type="sldImg" idx="2"/>
          </p:nvPr>
        </p:nvSpPr>
        <p:spPr bwMode="auto">
          <a:xfrm>
            <a:off x="1158875" y="681038"/>
            <a:ext cx="4540250" cy="3403600"/>
          </a:xfrm>
          <a:prstGeom prst="rect">
            <a:avLst/>
          </a:prstGeom>
          <a:noFill/>
          <a:ln w="9525">
            <a:solidFill>
              <a:srgbClr val="000000"/>
            </a:solidFill>
            <a:miter lim="800000"/>
            <a:headEnd/>
            <a:tailEnd/>
          </a:ln>
          <a:extLst>
            <a:ext uri="{909E8E84-426E-40DD-AFC4-6F175D3DCCD1}">
              <a14:hiddenFill xmlns:a14="http://schemas.microsoft.com/office/drawing/2010/main">
                <a:noFill/>
              </a14:hiddenFill>
            </a:ext>
          </a:extLst>
        </p:spPr>
      </p:sp>
      <p:sp>
        <p:nvSpPr>
          <p:cNvPr id="6149" name="Rectangle 5"/>
          <p:cNvSpPr>
            <a:spLocks noGrp="1" noChangeArrowheads="1"/>
          </p:cNvSpPr>
          <p:nvPr>
            <p:ph type="body" sz="quarter" idx="3"/>
          </p:nvPr>
        </p:nvSpPr>
        <p:spPr bwMode="auto">
          <a:xfrm>
            <a:off x="914400" y="4310063"/>
            <a:ext cx="5029200" cy="408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2330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fontAlgn="base" hangingPunct="0">
              <a:spcBef>
                <a:spcPct val="0"/>
              </a:spcBef>
              <a:spcAft>
                <a:spcPct val="0"/>
              </a:spcAft>
              <a:defRPr sz="120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886200" y="862330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fontAlgn="base" hangingPunct="0">
              <a:spcBef>
                <a:spcPct val="0"/>
              </a:spcBef>
              <a:spcAft>
                <a:spcPct val="0"/>
              </a:spcAft>
              <a:defRPr sz="1200">
                <a:latin typeface="Times New Roman" pitchFamily="18" charset="0"/>
              </a:defRPr>
            </a:lvl1pPr>
          </a:lstStyle>
          <a:p>
            <a:pPr>
              <a:defRPr/>
            </a:pPr>
            <a:r>
              <a:rPr lang="en-US"/>
              <a:t>‹#›</a:t>
            </a:r>
          </a:p>
        </p:txBody>
      </p:sp>
    </p:spTree>
    <p:extLst>
      <p:ext uri="{BB962C8B-B14F-4D97-AF65-F5344CB8AC3E}">
        <p14:creationId xmlns:p14="http://schemas.microsoft.com/office/powerpoint/2010/main" val="34466379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52226"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27"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28"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29"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30"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31"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32"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33"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34"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35"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36"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37"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38"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39"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40"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41"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42"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43"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44"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45"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46"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47"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48"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49"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50"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51"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52"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53"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54"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55"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56"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57"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58"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59"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60"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61"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62"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63"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64"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65"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66"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67"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68"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69"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70"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71"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72"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73"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74"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2275"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1</a:t>
            </a:r>
          </a:p>
        </p:txBody>
      </p:sp>
      <p:sp>
        <p:nvSpPr>
          <p:cNvPr id="52276"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40458C"/>
              </a:solidFill>
              <a:latin typeface="Trebuchet MS" pitchFamily="34" charset="0"/>
              <a:cs typeface="Times New Roman" pitchFamily="18" charset="0"/>
            </a:endParaRPr>
          </a:p>
        </p:txBody>
      </p:sp>
    </p:spTree>
    <p:extLst>
      <p:ext uri="{BB962C8B-B14F-4D97-AF65-F5344CB8AC3E}">
        <p14:creationId xmlns:p14="http://schemas.microsoft.com/office/powerpoint/2010/main" val="3439219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61442"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43"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44"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45"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46"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47"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48"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49"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50"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51"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52"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53"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54"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55"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56"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57"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58"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59"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60"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61"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62"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63"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64"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65"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66"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67"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68"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69"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70"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71"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72"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73"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74"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75"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76"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77"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78"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79"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80"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81"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82"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83"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84"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85"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86"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87"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88"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89"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90"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1491"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61492"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97878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62466"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67"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68"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69"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70"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71"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72"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73"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74"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75"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76"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77"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78"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79"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80"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81"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82"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83"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84"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85"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86"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87"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88"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89"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90"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91"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92"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93"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94"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95"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96"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97"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98"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499"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500"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501"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502"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503"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504"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505"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506"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507"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508"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509"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510"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511"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512"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513"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514"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2515"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62516"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1125795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63490"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491"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492"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493"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494"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495"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496"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497"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498"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499"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00"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01"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02"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03"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04"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05"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06"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07"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08"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09"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10"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11"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12"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13"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14"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15"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16"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17"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18"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19"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20"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21"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22"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23"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24"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25"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26"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27"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28"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29"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30"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31"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32"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33"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34"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35"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36"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37"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38"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3539"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63540"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4015371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64514"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15"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16"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17"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18"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19"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20"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21"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22"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23"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24"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25"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26"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27"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28"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29"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30"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31"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32"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33"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34"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35"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36"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37"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38"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39"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40"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41"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42"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43"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44"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45"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46"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47"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48"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49"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50"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51"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52"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53"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54"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55"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56"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57"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58"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59"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60"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61"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62"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4563"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64564"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4098981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65538"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39"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40"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41"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42"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43"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44"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45"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46"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47"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48"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49"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50"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51"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52"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53"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54"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55"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56"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57"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58"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59"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60"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61"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62"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63"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64"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65"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66"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67"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68"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69"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70"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71"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72"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73"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74"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75"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76"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77"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78"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79"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80"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81"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82"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83"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84"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85"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86"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5587"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65588"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2192042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66562"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63"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64"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65"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66"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67"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68"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69"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70"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71"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72"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73"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74"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75"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76"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77"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78"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79"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80"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81"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82"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83"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84"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85"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86"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87"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88"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89"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90"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91"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92"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93"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94"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95"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96"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97"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98"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599"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600"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601"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602"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603"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604"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605"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606"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607"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608"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609"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610"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6611"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66612"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3026518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67586"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587"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588"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589"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590"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591"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592"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593"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594"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595"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596"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597"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598"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599"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00"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01"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02"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03"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04"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05"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06"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07"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08"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09"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10"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11"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12"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13"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14"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15"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16"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17"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18"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19"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20"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21"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22"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23"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24"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25"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26"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27"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28"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29"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30"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31"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32"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33"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34"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7635"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67636"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3093270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68610"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11"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12"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13"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14"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15"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16"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17"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18"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19"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20"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21"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22"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23"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24"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25"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26"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27"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28"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29"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30"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31"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32"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33"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34"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35"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36"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37"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38"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39"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40"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41"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42"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43"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44"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45"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46"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47"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48"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49"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50"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51"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52"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53"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54"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55"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56"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57"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58"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8659"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17</a:t>
            </a:r>
          </a:p>
        </p:txBody>
      </p:sp>
      <p:sp>
        <p:nvSpPr>
          <p:cNvPr id="68660"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80852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69634"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35"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36"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37"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38"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39"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40"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41"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42"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43"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44"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45"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46"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47"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48"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49"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50"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51"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52"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53"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54"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55"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56"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57"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58"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59"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60"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61"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62"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63"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64"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65"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66"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67"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68"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69"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70"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71"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72"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73"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74"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75"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76"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77"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78"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79"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80"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81"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82"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9683"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69684"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4172408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70658"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59"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60"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61"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62"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63"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64"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65"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66"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67"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68"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69"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70"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71"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72"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73"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74"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75"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76"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77"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78"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79"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80"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81"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82"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83"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84"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85"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86"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87"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88"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89"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90"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91"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92"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93"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94"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95"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96"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97"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98"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699"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700"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701"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702"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703"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704"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705"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706"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0707"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70708"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113900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53250"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51"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52"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53"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54"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55"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56"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57"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58"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59"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60"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61"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62"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63"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64"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65"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66"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67"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68"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69"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70"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71"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72"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73"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74"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75"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76"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77"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78"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79"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80"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81"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82"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83"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84"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85"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86"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87"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88"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89"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90"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91"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92"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93"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94"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95"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96"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97"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98"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3299"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2</a:t>
            </a:r>
          </a:p>
        </p:txBody>
      </p:sp>
      <p:sp>
        <p:nvSpPr>
          <p:cNvPr id="53300" name="Rectangle 52"/>
          <p:cNvSpPr>
            <a:spLocks noChangeArrowheads="1" noTextEdit="1"/>
          </p:cNvSpPr>
          <p:nvPr>
            <p:ph type="sldImg"/>
          </p:nvPr>
        </p:nvSpPr>
        <p:spPr>
          <a:xfrm>
            <a:off x="1160463" y="681038"/>
            <a:ext cx="4537075" cy="3403600"/>
          </a:xfrm>
          <a:ln/>
        </p:spPr>
      </p:sp>
      <p:sp>
        <p:nvSpPr>
          <p:cNvPr id="6149" name="Rectangle 53"/>
          <p:cNvSpPr>
            <a:spLocks noChangeArrowheads="1"/>
          </p:cNvSpPr>
          <p:nvPr>
            <p:ph type="body" idx="1"/>
          </p:nvPr>
        </p:nvSpPr>
        <p:spPr>
          <a:solidFill>
            <a:srgbClr val="FFFFFF"/>
          </a:solidFill>
          <a:ln>
            <a:solidFill>
              <a:srgbClr val="000000"/>
            </a:solidFill>
          </a:ln>
        </p:spPr>
        <p:txBody>
          <a:bodyPr/>
          <a:lstStyle/>
          <a:p>
            <a:endParaRPr lang="en-US" b="1">
              <a:latin typeface="Trebuchet MS" pitchFamily="34" charset="0"/>
              <a:cs typeface="Times New Roman" pitchFamily="18" charset="0"/>
            </a:endParaRPr>
          </a:p>
        </p:txBody>
      </p:sp>
    </p:spTree>
    <p:extLst>
      <p:ext uri="{BB962C8B-B14F-4D97-AF65-F5344CB8AC3E}">
        <p14:creationId xmlns:p14="http://schemas.microsoft.com/office/powerpoint/2010/main" val="1194201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71682"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683"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684"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685"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686"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687"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688"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689"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690"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691"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692"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693"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694"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695"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696"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697"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698"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699"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00"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01"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02"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03"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04"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05"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06"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07"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08"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09"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10"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11"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12"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13"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14"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15"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16"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17"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18"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19"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20"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21"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22"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23"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24"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25"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26"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27"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28"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29"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30"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1731"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71732"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215554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72706"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07"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08"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09"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10"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11"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12"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13"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14"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15"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16"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17"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18"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19"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20"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21"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22"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23"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24"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25"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26"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27"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28"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29"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30"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31"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32"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33"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34"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35"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36"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37"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38"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39"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40"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41"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42"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43"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44"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45"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46"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47"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48"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49"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50"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51"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52"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53"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54"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2755"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72756"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3519231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73730"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31"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32"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33"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34"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35"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36"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37"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38"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39"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40"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41"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42"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43"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44"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45"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46"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47"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48"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49"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50"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51"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52"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53"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54"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55"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56"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57"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58"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59"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60"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61"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62"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63"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64"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65"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66"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67"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68"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69"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70"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71"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72"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73"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74"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75"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76"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77"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78"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3779"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73780"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1855481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74754"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55"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56"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57"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58"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59"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60"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61"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62"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63"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64"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65"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66"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67"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68"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69"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70"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71"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72"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73"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74"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75"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76"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77"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78"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79"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80"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81"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82"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83"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84"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85"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86"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87"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88"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89"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90"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91"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92"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93"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94"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95"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96"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97"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98"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799"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800"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801"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802"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4803"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74804"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1156525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75778"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779"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780"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781"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782"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783"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784"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785"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786"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787"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788"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789"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790"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791"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792"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793"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794"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795"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796"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797"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798"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799"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00"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01"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02"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03"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04"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05"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06"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07"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08"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09"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10"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11"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12"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13"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14"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15"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16"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17"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18"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19"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20"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21"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22"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23"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24"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25"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26"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5827"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75828"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3693000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76802"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03"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04"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05"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06"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07"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08"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09"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10"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11"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12"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13"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14"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15"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16"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17"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18"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19"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20"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21"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22"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23"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24"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25"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26"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27"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28"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29"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30"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31"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32"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33"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34"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35"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36"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37"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38"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39"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40"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41"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42"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43"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44"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45"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46"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47"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48"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49"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50"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6851"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76852"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2694754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77826"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27"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28"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29"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30"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31"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32"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33"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34"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35"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36"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37"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38"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39"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40"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41"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42"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43"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44"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45"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46"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47"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48"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49"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50"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51"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52"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53"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54"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55"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56"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57"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58"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59"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60"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61"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62"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63"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64"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65"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66"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67"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68"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69"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70"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71"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72"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73"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74"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7875"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77876"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3688802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78850"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51"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52"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53"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54"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55"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56"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57"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58"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59"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60"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61"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62"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63"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64"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65"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66"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67"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68"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69"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70"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71"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72"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73"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74"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75"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76"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77"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78"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79"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80"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81"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82"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83"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84"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85"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86"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87"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88"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89"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90"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91"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92"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93"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94"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95"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96"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97"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98"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8899"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78900"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3463908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79874"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75"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76"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77"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78"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79"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80"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81"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82"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83"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84"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85"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86"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87"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88"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89"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90"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91"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92"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93"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94"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95"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96"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97"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98"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899"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00"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01"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02"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03"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04"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05"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06"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07"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08"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09"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10"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11"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12"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13"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14"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15"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16"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17"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18"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19"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20"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21"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22"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79923"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79924"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2415806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80898"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899"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00"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01"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02"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03"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04"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05"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06"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07"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08"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09"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10"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11"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12"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13"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14"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15"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16"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17"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18"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19"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20"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21"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22"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23"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24"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25"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26"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27"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28"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29"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30"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31"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32"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33"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34"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35"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36"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37"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38"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39"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40"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41"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42"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43"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44"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45"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46"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0947"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80948"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233886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54274"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75"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76"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77"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78"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79"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80"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81"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82"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83"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84"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85"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86"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87"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88"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89"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90"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91"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92"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93"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94"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95"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96"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97"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98"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299"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00"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01"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02"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03"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04"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05"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06"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07"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08"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09"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10"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11"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12"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13"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14"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15"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16"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17"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18"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19"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20"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21"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22"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4323"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2</a:t>
            </a:r>
          </a:p>
        </p:txBody>
      </p:sp>
      <p:sp>
        <p:nvSpPr>
          <p:cNvPr id="54324" name="Rectangle 52"/>
          <p:cNvSpPr>
            <a:spLocks noChangeArrowheads="1" noTextEdit="1"/>
          </p:cNvSpPr>
          <p:nvPr>
            <p:ph type="sldImg"/>
          </p:nvPr>
        </p:nvSpPr>
        <p:spPr>
          <a:xfrm>
            <a:off x="1160463" y="681038"/>
            <a:ext cx="4537075" cy="3403600"/>
          </a:xfrm>
          <a:ln/>
        </p:spPr>
      </p:sp>
      <p:sp>
        <p:nvSpPr>
          <p:cNvPr id="6149" name="Rectangle 53"/>
          <p:cNvSpPr>
            <a:spLocks noChangeArrowheads="1"/>
          </p:cNvSpPr>
          <p:nvPr>
            <p:ph type="body" idx="1"/>
          </p:nvPr>
        </p:nvSpPr>
        <p:spPr>
          <a:solidFill>
            <a:srgbClr val="FFFFFF"/>
          </a:solidFill>
          <a:ln>
            <a:solidFill>
              <a:srgbClr val="000000"/>
            </a:solidFill>
          </a:ln>
        </p:spPr>
        <p:txBody>
          <a:bodyPr/>
          <a:lstStyle/>
          <a:p>
            <a:endParaRPr lang="en-US" b="1">
              <a:latin typeface="Trebuchet MS" pitchFamily="34" charset="0"/>
              <a:cs typeface="Times New Roman" pitchFamily="18" charset="0"/>
            </a:endParaRPr>
          </a:p>
        </p:txBody>
      </p:sp>
    </p:spTree>
    <p:extLst>
      <p:ext uri="{BB962C8B-B14F-4D97-AF65-F5344CB8AC3E}">
        <p14:creationId xmlns:p14="http://schemas.microsoft.com/office/powerpoint/2010/main" val="159329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81922"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23"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24"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25"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26"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27"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28"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29"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30"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31"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32"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33"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34"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35"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36"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37"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38"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39"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40"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41"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42"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43"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44"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45"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46"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47"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48"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49"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50"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51"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52"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53"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54"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55"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56"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57"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58"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59"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60"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61"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62"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63"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64"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65"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66"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67"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68"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69"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70"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1971"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81972"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868477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82946"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47"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48"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49"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50"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51"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52"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53"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54"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55"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56"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57"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58"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59"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60"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61"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62"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63"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64"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65"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66"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67"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68"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69"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70"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71"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72"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73"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74"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75"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76"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77"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78"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79"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80"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81"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82"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83"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84"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85"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86"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87"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88"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89"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90"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91"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92"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93"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94"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2995"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82996"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2399523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83970"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71"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72"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73"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74"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75"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76"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77"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78"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79"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80"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81"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82"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83"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84"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85"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86"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87"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88"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89"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90"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91"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92"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93"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94"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95"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96"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97"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98"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3999"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000"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001"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002"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003"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004"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005"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006"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007"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008"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009"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010"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011"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012"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013"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014"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015"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016"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017"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018"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019"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84020"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4261902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84994"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995"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996"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997"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998"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4999"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00"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01"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02"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03"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04"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05"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06"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07"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08"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09"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10"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11"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12"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13"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14"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15"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16"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17"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18"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19"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20"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21"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22"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23"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24"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25"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26"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27"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28"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29"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30"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31"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32"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33"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34"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35"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36"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37"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38"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39"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40"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41"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42"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5043"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85044"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4203625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86018"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19"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20"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21"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22"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23"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24"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25"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26"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27"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28"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29"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30"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31"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32"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33"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34"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35"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36"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37"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38"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39"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40"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41"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42"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43"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44"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45"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46"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47"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48"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49"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50"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51"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52"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53"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54"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55"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56"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57"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58"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59"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60"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61"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62"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63"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64"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65"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66"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6067"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27</a:t>
            </a:r>
          </a:p>
        </p:txBody>
      </p:sp>
      <p:sp>
        <p:nvSpPr>
          <p:cNvPr id="86068"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681854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87042"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43"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44"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45"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46"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47"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48"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49"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50"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51"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52"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53"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54"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55"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56"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57"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58"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59"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60"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61"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62"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63"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64"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65"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66"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67"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68"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69"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70"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71"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72"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73"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74"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75"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76"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77"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78"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79"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80"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81"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82"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83"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84"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85"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86"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87"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88"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89"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90"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7091"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27</a:t>
            </a:r>
          </a:p>
        </p:txBody>
      </p:sp>
      <p:sp>
        <p:nvSpPr>
          <p:cNvPr id="87092"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636969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88066"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67"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68"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69"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70"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71"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72"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73"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74"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75"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76"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77"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78"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79"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80"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81"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82"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83"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84"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85"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86"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87"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88"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89"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90"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91"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92"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93"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94"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95"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96"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97"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98"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099"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100"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101"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102"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103"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104"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105"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106"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107"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108"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109"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110"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111"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112"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113"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114"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8115"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26</a:t>
            </a:r>
          </a:p>
        </p:txBody>
      </p:sp>
      <p:sp>
        <p:nvSpPr>
          <p:cNvPr id="88116"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3754369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89090"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091"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092"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093"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094"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095"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096"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097"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098"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099"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00"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01"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02"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03"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04"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05"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06"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07"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08"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09"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10"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11"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12"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13"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14"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15"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16"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17"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18"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19"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20"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21"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22"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23"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24"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25"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26"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27"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28"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29"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30"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31"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32"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33"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34"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35"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36"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37"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38"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89139"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27</a:t>
            </a:r>
          </a:p>
        </p:txBody>
      </p:sp>
      <p:sp>
        <p:nvSpPr>
          <p:cNvPr id="89140"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3592147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90114"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15"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16"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17"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18"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19"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20"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21"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22"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23"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24"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25"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26"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27"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28"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29"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30"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31"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32"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33"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34"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35"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36"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37"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38"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39"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40"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41"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42"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43"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44"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45"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46"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47"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48"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49"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50"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51"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52"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53"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54"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55"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56"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57"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58"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59"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60"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61"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62"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0163"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27</a:t>
            </a:r>
          </a:p>
        </p:txBody>
      </p:sp>
      <p:sp>
        <p:nvSpPr>
          <p:cNvPr id="90164"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3155921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91138"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39"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40"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41"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42"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43"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44"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45"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46"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47"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48"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49"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50"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51"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52"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53"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54"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55"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56"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57"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58"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59"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60"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61"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62"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63"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64"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65"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66"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67"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68"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69"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70"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71"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72"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73"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74"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75"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76"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77"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78"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79"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80"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81"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82"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83"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84"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85"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86"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1187"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27</a:t>
            </a:r>
          </a:p>
        </p:txBody>
      </p:sp>
      <p:sp>
        <p:nvSpPr>
          <p:cNvPr id="91188"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600692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55298"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299"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00"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01"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02"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03"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04"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05"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06"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07"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08"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09"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10"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11"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12"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13"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14"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15"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16"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17"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18"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19"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20"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21"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22"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23"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24"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25"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26"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27"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28"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29"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30"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31"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32"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33"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34"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35"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36"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37"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38"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39"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40"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41"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42"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43"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44"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45"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46"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5347"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2</a:t>
            </a:r>
          </a:p>
        </p:txBody>
      </p:sp>
      <p:sp>
        <p:nvSpPr>
          <p:cNvPr id="55348" name="Rectangle 52"/>
          <p:cNvSpPr>
            <a:spLocks noChangeArrowheads="1" noTextEdit="1"/>
          </p:cNvSpPr>
          <p:nvPr>
            <p:ph type="sldImg"/>
          </p:nvPr>
        </p:nvSpPr>
        <p:spPr>
          <a:xfrm>
            <a:off x="1160463" y="681038"/>
            <a:ext cx="4537075" cy="3403600"/>
          </a:xfrm>
          <a:ln/>
        </p:spPr>
      </p:sp>
      <p:sp>
        <p:nvSpPr>
          <p:cNvPr id="6149" name="Rectangle 53"/>
          <p:cNvSpPr>
            <a:spLocks noChangeArrowheads="1"/>
          </p:cNvSpPr>
          <p:nvPr>
            <p:ph type="body" idx="1"/>
          </p:nvPr>
        </p:nvSpPr>
        <p:spPr>
          <a:solidFill>
            <a:srgbClr val="FFFFFF"/>
          </a:solidFill>
          <a:ln>
            <a:solidFill>
              <a:srgbClr val="000000"/>
            </a:solidFill>
          </a:ln>
        </p:spPr>
        <p:txBody>
          <a:bodyPr/>
          <a:lstStyle/>
          <a:p>
            <a:endParaRPr lang="en-US" b="1">
              <a:latin typeface="Trebuchet MS" pitchFamily="34" charset="0"/>
              <a:cs typeface="Times New Roman" pitchFamily="18" charset="0"/>
            </a:endParaRPr>
          </a:p>
        </p:txBody>
      </p:sp>
    </p:spTree>
    <p:extLst>
      <p:ext uri="{BB962C8B-B14F-4D97-AF65-F5344CB8AC3E}">
        <p14:creationId xmlns:p14="http://schemas.microsoft.com/office/powerpoint/2010/main" val="2932860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92162"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63"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64"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65"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66"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67"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68"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69"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70"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71"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72"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73"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74"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75"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76"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77"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78"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79"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80"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81"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82"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83"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84"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85"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86"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87"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88"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89"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90"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91"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92"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93"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94"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95"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96"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97"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98"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199"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200"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201"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202"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203"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204"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205"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206"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207"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208"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209"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210"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2211"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27</a:t>
            </a:r>
          </a:p>
        </p:txBody>
      </p:sp>
      <p:sp>
        <p:nvSpPr>
          <p:cNvPr id="92212"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12564531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93186"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187"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188"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189"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190"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191"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192"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193"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194"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195"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196"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197"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198"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199"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00"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01"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02"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03"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04"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05"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06"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07"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08"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09"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10"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11"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12"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13"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14"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15"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16"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17"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18"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19"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20"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21"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22"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23"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24"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25"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26"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27"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28"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29"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30"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31"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32"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33"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34"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3235"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27</a:t>
            </a:r>
          </a:p>
        </p:txBody>
      </p:sp>
      <p:sp>
        <p:nvSpPr>
          <p:cNvPr id="93236"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1607203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94210"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11"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12"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13"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14"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15"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16"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17"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18"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19"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20"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21"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22"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23"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24"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25"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26"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27"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28"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29"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30"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31"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32"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33"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34"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35"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36"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37"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38"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39"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40"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41"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42"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43"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44"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45"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46"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47"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48"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49"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50"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51"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52"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53"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54"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55"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56"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57"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58"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4259"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27</a:t>
            </a:r>
          </a:p>
        </p:txBody>
      </p:sp>
      <p:sp>
        <p:nvSpPr>
          <p:cNvPr id="94260"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25462382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95234"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35"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36"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37"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38"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39"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40"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41"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42"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43"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44"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45"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46"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47"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48"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49"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50"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51"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52"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53"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54"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55"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56"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57"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58"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59"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60"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61"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62"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63"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64"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65"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66"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67"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68"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69"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70"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71"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72"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73"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74"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75"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76"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77"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78"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79"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80"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81"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82"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95283"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31</a:t>
            </a:r>
          </a:p>
        </p:txBody>
      </p:sp>
      <p:sp>
        <p:nvSpPr>
          <p:cNvPr id="95284"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2974906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56322"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23"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24"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25"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26"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27"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28"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29"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30"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31"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32"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33"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34"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35"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36"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37"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38"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39"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40"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41"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42"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43"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44"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45"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46"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47"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48"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49"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50"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51"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52"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53"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54"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55"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56"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57"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58"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59"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60"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61"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62"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63"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64"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65"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66"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67"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68"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69"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70"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6371"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3</a:t>
            </a:r>
          </a:p>
        </p:txBody>
      </p:sp>
      <p:sp>
        <p:nvSpPr>
          <p:cNvPr id="56372"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2415012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57346"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47"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48"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49"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50"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51"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52"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53"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54"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55"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56"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57"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58"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59"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60"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61"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62"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63"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64"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65"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66"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67"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68"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69"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70"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71"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72"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73"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74"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75"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76"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77"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78"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79"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80"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81"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82"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83"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84"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85"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86"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87"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88"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89"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90"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91"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92"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93"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94"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7395"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3</a:t>
            </a:r>
          </a:p>
        </p:txBody>
      </p:sp>
      <p:sp>
        <p:nvSpPr>
          <p:cNvPr id="57396"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3046167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58370"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71"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72"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73"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74"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75"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76"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77"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78"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79"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80"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81"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82"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83"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84"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85"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86"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87"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88"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89"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90"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91"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92"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93"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94"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95"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96"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97"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98"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399"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400"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401"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402"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403"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404"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405"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406"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407"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408"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409"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410"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411"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412"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413"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414"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415"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416"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417"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418"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8419"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3</a:t>
            </a:r>
          </a:p>
        </p:txBody>
      </p:sp>
      <p:sp>
        <p:nvSpPr>
          <p:cNvPr id="58420"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131198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59394"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395"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396"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397"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398"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399"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00"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01"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02"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03"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04"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05"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06"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07"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08"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09"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10"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11"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12"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13"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14"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15"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16"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17"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18"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19"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20"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21"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22"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23"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24"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25"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26"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27"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28"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29"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30"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31"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32"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33"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34"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35"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36"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37"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38"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39"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40"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41"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42"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59443"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4</a:t>
            </a:r>
          </a:p>
        </p:txBody>
      </p:sp>
      <p:sp>
        <p:nvSpPr>
          <p:cNvPr id="59444"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1842203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Grp="1" noChangeArrowheads="1"/>
          </p:cNvSpPr>
          <p:nvPr>
            <p:ph type="sldNum" sz="quarter" idx="5"/>
          </p:nvPr>
        </p:nvSpPr>
        <p:spPr>
          <a:ln/>
        </p:spPr>
        <p:txBody>
          <a:bodyPr/>
          <a:lstStyle/>
          <a:p>
            <a:pPr>
              <a:defRPr/>
            </a:pPr>
            <a:r>
              <a:rPr lang="en-US"/>
              <a:t>‹#›</a:t>
            </a:r>
          </a:p>
        </p:txBody>
      </p:sp>
      <p:sp>
        <p:nvSpPr>
          <p:cNvPr id="60418"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19"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20"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21"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22"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23"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24"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25"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26"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27"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28"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29"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30"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31"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32"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33"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34"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35"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36"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37"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38"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39"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40"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41"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42"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43"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44"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45"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46"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47"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48"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49"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50"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51"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52"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53"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54"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55"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56"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57"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58"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59"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60"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61"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62"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63"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64"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65"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66"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60467"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60468" name="Rectangle 52"/>
          <p:cNvSpPr>
            <a:spLocks noChangeArrowheads="1" noTextEdit="1"/>
          </p:cNvSpPr>
          <p:nvPr>
            <p:ph type="sldImg"/>
          </p:nvPr>
        </p:nvSpPr>
        <p:spPr>
          <a:xfrm>
            <a:off x="1160463" y="681038"/>
            <a:ext cx="4537075" cy="3403600"/>
          </a:xfrm>
          <a:ln/>
        </p:spPr>
      </p:sp>
      <p:sp>
        <p:nvSpPr>
          <p:cNvPr id="6149" name="Rectangle 53"/>
          <p:cNvSpPr>
            <a:spLocks noGrp="1" noChangeArrowheads="1"/>
          </p:cNvSpPr>
          <p:nvPr>
            <p:ph type="body" sz="quarter"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8511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63144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481598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235799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87040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985779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758292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724937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029529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131887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085833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8148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055022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559868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18695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666765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339841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685305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871162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055982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504417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178853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55035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259906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730713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4232437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889568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470573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787518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639867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376884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3718881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67474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090756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661836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6038379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8163655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4199553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2797562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7521521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0689066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4867542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4267385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7911117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865802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1435560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7156100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2689046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841578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9106344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0391969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8160320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08291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44681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06824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851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944588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75904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65132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3691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90117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620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4568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996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81247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706337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14097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815975" y="-815975"/>
            <a:ext cx="1638300" cy="1638300"/>
          </a:xfrm>
          <a:custGeom>
            <a:avLst/>
            <a:gdLst>
              <a:gd name="T0" fmla="*/ 1613257 w 1638887"/>
              <a:gd name="T1" fmla="*/ 806629 h 1638887"/>
              <a:gd name="T2" fmla="*/ 806629 w 1638887"/>
              <a:gd name="T3" fmla="*/ 1613257 h 1638887"/>
              <a:gd name="T4" fmla="*/ 0 w 1638887"/>
              <a:gd name="T5" fmla="*/ 806629 h 1638887"/>
              <a:gd name="T6" fmla="*/ 806629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lnTo>
                  <a:pt x="1638887" y="819444"/>
                </a:lnTo>
                <a:close/>
              </a:path>
            </a:pathLst>
          </a:custGeom>
          <a:solidFill>
            <a:srgbClr val="FEFAF4">
              <a:alpha val="32941"/>
            </a:srgbClr>
          </a:solidFill>
          <a:ln w="3175" cap="rnd">
            <a:solidFill>
              <a:srgbClr val="D2C39E"/>
            </a:solidFill>
            <a:miter lim="800000"/>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32" name="Rectangle 8"/>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3" name="Rectangle 9"/>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Rectangle 10"/>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Rectangle 11"/>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Rectangle 12"/>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r>
              <a:rPr lang="en-US"/>
              <a:t>‹#›</a:t>
            </a:r>
          </a:p>
        </p:txBody>
      </p:sp>
      <p:sp>
        <p:nvSpPr>
          <p:cNvPr id="1037" name="Rectangle 13"/>
          <p:cNvSpPr>
            <a:spLocks noChangeArrowheads="1"/>
          </p:cNvSpPr>
          <p:nvPr/>
        </p:nvSpPr>
        <p:spPr bwMode="invGray">
          <a:xfrm>
            <a:off x="1014413" y="0"/>
            <a:ext cx="73025" cy="6858000"/>
          </a:xfrm>
          <a:prstGeom prst="rect">
            <a:avLst/>
          </a:prstGeom>
          <a:solidFill>
            <a:schemeClr val="bg1"/>
          </a:solidFill>
          <a:ln>
            <a:noFill/>
          </a:ln>
          <a:effectLst>
            <a:outerShdw dist="38002"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p>
            <a:pPr algn="ctr" fontAlgn="base">
              <a:spcBef>
                <a:spcPct val="0"/>
              </a:spcBef>
              <a:spcAft>
                <a:spcPct val="0"/>
              </a:spcAft>
            </a:pPr>
            <a:endParaRPr lang="en-US">
              <a:solidFill>
                <a:srgbClr val="FFFFFF"/>
              </a:solidFill>
              <a:latin typeface="Gill Sans MT" pitchFamily="34" charset="0"/>
            </a:endParaRPr>
          </a:p>
        </p:txBody>
      </p:sp>
    </p:spTree>
    <p:extLst>
      <p:ext uri="{BB962C8B-B14F-4D97-AF65-F5344CB8AC3E}">
        <p14:creationId xmlns:p14="http://schemas.microsoft.com/office/powerpoint/2010/main" val="655797148"/>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AutoShape 2"/>
          <p:cNvSpPr>
            <a:spLocks noChangeArrowheads="1"/>
          </p:cNvSpPr>
          <p:nvPr/>
        </p:nvSpPr>
        <p:spPr bwMode="auto">
          <a:xfrm>
            <a:off x="-815975" y="-815975"/>
            <a:ext cx="1638300" cy="1638300"/>
          </a:xfrm>
          <a:custGeom>
            <a:avLst/>
            <a:gdLst>
              <a:gd name="T0" fmla="*/ 1613257 w 1638887"/>
              <a:gd name="T1" fmla="*/ 806629 h 1638887"/>
              <a:gd name="T2" fmla="*/ 806629 w 1638887"/>
              <a:gd name="T3" fmla="*/ 1613257 h 1638887"/>
              <a:gd name="T4" fmla="*/ 0 w 1638887"/>
              <a:gd name="T5" fmla="*/ 806629 h 1638887"/>
              <a:gd name="T6" fmla="*/ 806629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lnTo>
                  <a:pt x="1638887" y="819444"/>
                </a:lnTo>
                <a:close/>
              </a:path>
            </a:pathLst>
          </a:custGeom>
          <a:solidFill>
            <a:srgbClr val="FEFAF4">
              <a:alpha val="32941"/>
            </a:srgbClr>
          </a:solidFill>
          <a:ln w="3175" cap="rnd">
            <a:solidFill>
              <a:srgbClr val="D2C39E"/>
            </a:solidFill>
            <a:miter lim="800000"/>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56" name="Rectangle 8"/>
          <p:cNvSpPr>
            <a:spLocks noChangeArrowheads="1"/>
          </p:cNvSpPr>
          <p:nvPr/>
        </p:nvSpPr>
        <p:spPr bwMode="invGray">
          <a:xfrm>
            <a:off x="1014413" y="0"/>
            <a:ext cx="73025" cy="6858000"/>
          </a:xfrm>
          <a:prstGeom prst="rect">
            <a:avLst/>
          </a:prstGeom>
          <a:solidFill>
            <a:schemeClr val="bg1"/>
          </a:solidFill>
          <a:ln>
            <a:noFill/>
          </a:ln>
          <a:effectLst>
            <a:outerShdw dist="38002"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p>
            <a:pPr algn="ctr" fontAlgn="base">
              <a:spcBef>
                <a:spcPct val="0"/>
              </a:spcBef>
              <a:spcAft>
                <a:spcPct val="0"/>
              </a:spcAft>
            </a:pPr>
            <a:endParaRPr lang="en-US">
              <a:solidFill>
                <a:srgbClr val="FFFFFF"/>
              </a:solidFill>
              <a:latin typeface="Gill Sans MT" pitchFamily="34" charset="0"/>
            </a:endParaRPr>
          </a:p>
        </p:txBody>
      </p:sp>
      <p:sp>
        <p:nvSpPr>
          <p:cNvPr id="13" name="Oval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Oval 12"/>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061" name="Rectangle 13"/>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2" name="Rectangle 14"/>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15"/>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endParaRPr lang="en-US"/>
          </a:p>
        </p:txBody>
      </p:sp>
      <p:sp>
        <p:nvSpPr>
          <p:cNvPr id="17" name="Rectangle 16"/>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18" name="Rectangle 17"/>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extLst>
      <p:ext uri="{BB962C8B-B14F-4D97-AF65-F5344CB8AC3E}">
        <p14:creationId xmlns:p14="http://schemas.microsoft.com/office/powerpoint/2010/main" val="15498627"/>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AutoShape 2"/>
          <p:cNvSpPr>
            <a:spLocks noChangeArrowheads="1"/>
          </p:cNvSpPr>
          <p:nvPr/>
        </p:nvSpPr>
        <p:spPr bwMode="auto">
          <a:xfrm>
            <a:off x="-815975" y="-815975"/>
            <a:ext cx="1638300" cy="1638300"/>
          </a:xfrm>
          <a:custGeom>
            <a:avLst/>
            <a:gdLst>
              <a:gd name="T0" fmla="*/ 1613257 w 1638887"/>
              <a:gd name="T1" fmla="*/ 806629 h 1638887"/>
              <a:gd name="T2" fmla="*/ 806629 w 1638887"/>
              <a:gd name="T3" fmla="*/ 1613257 h 1638887"/>
              <a:gd name="T4" fmla="*/ 0 w 1638887"/>
              <a:gd name="T5" fmla="*/ 806629 h 1638887"/>
              <a:gd name="T6" fmla="*/ 806629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lnTo>
                  <a:pt x="1638887" y="819444"/>
                </a:lnTo>
                <a:close/>
              </a:path>
            </a:pathLst>
          </a:custGeom>
          <a:solidFill>
            <a:srgbClr val="FEFAF4">
              <a:alpha val="32941"/>
            </a:srgbClr>
          </a:solidFill>
          <a:ln w="3175" cap="rnd">
            <a:solidFill>
              <a:srgbClr val="D2C39E"/>
            </a:solidFill>
            <a:miter lim="800000"/>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080" name="Rectangle 8"/>
          <p:cNvSpPr>
            <a:spLocks noChangeArrowheads="1"/>
          </p:cNvSpPr>
          <p:nvPr/>
        </p:nvSpPr>
        <p:spPr bwMode="invGray">
          <a:xfrm>
            <a:off x="1014413" y="0"/>
            <a:ext cx="73025" cy="6858000"/>
          </a:xfrm>
          <a:prstGeom prst="rect">
            <a:avLst/>
          </a:prstGeom>
          <a:solidFill>
            <a:schemeClr val="bg1"/>
          </a:solidFill>
          <a:ln>
            <a:noFill/>
          </a:ln>
          <a:effectLst>
            <a:outerShdw dist="38002"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p>
            <a:pPr algn="ctr" fontAlgn="base">
              <a:spcBef>
                <a:spcPct val="0"/>
              </a:spcBef>
              <a:spcAft>
                <a:spcPct val="0"/>
              </a:spcAft>
            </a:pPr>
            <a:endParaRPr lang="en-US">
              <a:solidFill>
                <a:srgbClr val="FFFFFF"/>
              </a:solidFill>
              <a:latin typeface="Gill Sans MT" pitchFamily="34" charset="0"/>
            </a:endParaRPr>
          </a:p>
        </p:txBody>
      </p:sp>
      <p:sp>
        <p:nvSpPr>
          <p:cNvPr id="13" name="Rectangle 9"/>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082" name="Rectangle 10"/>
          <p:cNvSpPr>
            <a:spLocks noChangeArrowheads="1"/>
          </p:cNvSpPr>
          <p:nvPr/>
        </p:nvSpPr>
        <p:spPr bwMode="invGray">
          <a:xfrm>
            <a:off x="2286000" y="0"/>
            <a:ext cx="76200" cy="6858000"/>
          </a:xfrm>
          <a:prstGeom prst="rect">
            <a:avLst/>
          </a:prstGeom>
          <a:solidFill>
            <a:schemeClr val="bg1"/>
          </a:solidFill>
          <a:ln>
            <a:noFill/>
          </a:ln>
          <a:effectLst>
            <a:outerShdw dist="38002"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p>
            <a:pPr algn="ctr" fontAlgn="base">
              <a:spcBef>
                <a:spcPct val="0"/>
              </a:spcBef>
              <a:spcAft>
                <a:spcPct val="0"/>
              </a:spcAft>
            </a:pPr>
            <a:endParaRPr lang="en-US">
              <a:solidFill>
                <a:srgbClr val="FFFFFF"/>
              </a:solidFill>
              <a:latin typeface="Gill Sans MT" pitchFamily="34" charset="0"/>
            </a:endParaRPr>
          </a:p>
        </p:txBody>
      </p:sp>
      <p:sp>
        <p:nvSpPr>
          <p:cNvPr id="16" name="Oval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7" name="Oval 14"/>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3087" name="Rectangle 15"/>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8" name="Rectangle 16"/>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7"/>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endParaRPr lang="en-US"/>
          </a:p>
        </p:txBody>
      </p:sp>
      <p:sp>
        <p:nvSpPr>
          <p:cNvPr id="19" name="Rectangle 18"/>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20" name="Rectangle 19"/>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extLst>
      <p:ext uri="{BB962C8B-B14F-4D97-AF65-F5344CB8AC3E}">
        <p14:creationId xmlns:p14="http://schemas.microsoft.com/office/powerpoint/2010/main" val="1230647391"/>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AutoShape 2"/>
          <p:cNvSpPr>
            <a:spLocks noChangeArrowheads="1"/>
          </p:cNvSpPr>
          <p:nvPr/>
        </p:nvSpPr>
        <p:spPr bwMode="auto">
          <a:xfrm>
            <a:off x="-815975" y="-815975"/>
            <a:ext cx="1638300" cy="1638300"/>
          </a:xfrm>
          <a:custGeom>
            <a:avLst/>
            <a:gdLst>
              <a:gd name="T0" fmla="*/ 1613257 w 1638887"/>
              <a:gd name="T1" fmla="*/ 806629 h 1638887"/>
              <a:gd name="T2" fmla="*/ 806629 w 1638887"/>
              <a:gd name="T3" fmla="*/ 1613257 h 1638887"/>
              <a:gd name="T4" fmla="*/ 0 w 1638887"/>
              <a:gd name="T5" fmla="*/ 806629 h 1638887"/>
              <a:gd name="T6" fmla="*/ 806629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lnTo>
                  <a:pt x="1638887" y="819444"/>
                </a:lnTo>
                <a:close/>
              </a:path>
            </a:pathLst>
          </a:custGeom>
          <a:solidFill>
            <a:srgbClr val="FEFAF4">
              <a:alpha val="32941"/>
            </a:srgbClr>
          </a:solidFill>
          <a:ln w="3175" cap="rnd">
            <a:solidFill>
              <a:srgbClr val="D2C39E"/>
            </a:solidFill>
            <a:miter lim="800000"/>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104" name="Rectangle 8"/>
          <p:cNvSpPr>
            <a:spLocks noChangeArrowheads="1"/>
          </p:cNvSpPr>
          <p:nvPr/>
        </p:nvSpPr>
        <p:spPr bwMode="invGray">
          <a:xfrm>
            <a:off x="1014413" y="0"/>
            <a:ext cx="73025" cy="6858000"/>
          </a:xfrm>
          <a:prstGeom prst="rect">
            <a:avLst/>
          </a:prstGeom>
          <a:solidFill>
            <a:schemeClr val="bg1"/>
          </a:solidFill>
          <a:ln>
            <a:noFill/>
          </a:ln>
          <a:effectLst>
            <a:outerShdw dist="38002"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p>
            <a:pPr algn="ctr" fontAlgn="base">
              <a:spcBef>
                <a:spcPct val="0"/>
              </a:spcBef>
              <a:spcAft>
                <a:spcPct val="0"/>
              </a:spcAft>
            </a:pPr>
            <a:endParaRPr lang="en-US">
              <a:solidFill>
                <a:srgbClr val="FFFFFF"/>
              </a:solidFill>
              <a:latin typeface="Gill Sans MT" pitchFamily="34" charset="0"/>
            </a:endParaRPr>
          </a:p>
        </p:txBody>
      </p:sp>
      <p:sp>
        <p:nvSpPr>
          <p:cNvPr id="13" name="Rectangle 9"/>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106" name="Rectangle 10"/>
          <p:cNvSpPr>
            <a:spLocks noChangeArrowheads="1"/>
          </p:cNvSpPr>
          <p:nvPr/>
        </p:nvSpPr>
        <p:spPr bwMode="invGray">
          <a:xfrm>
            <a:off x="1014413" y="0"/>
            <a:ext cx="73025" cy="6858000"/>
          </a:xfrm>
          <a:prstGeom prst="rect">
            <a:avLst/>
          </a:prstGeom>
          <a:solidFill>
            <a:schemeClr val="bg1"/>
          </a:solidFill>
          <a:ln>
            <a:noFill/>
          </a:ln>
          <a:effectLst>
            <a:outerShdw dist="38002"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p>
            <a:pPr algn="ctr" fontAlgn="base">
              <a:spcBef>
                <a:spcPct val="0"/>
              </a:spcBef>
              <a:spcAft>
                <a:spcPct val="0"/>
              </a:spcAft>
            </a:pPr>
            <a:endParaRPr lang="en-US">
              <a:solidFill>
                <a:srgbClr val="FFFFFF"/>
              </a:solidFill>
              <a:latin typeface="Gill Sans MT" pitchFamily="34" charset="0"/>
            </a:endParaRPr>
          </a:p>
        </p:txBody>
      </p:sp>
      <p:sp>
        <p:nvSpPr>
          <p:cNvPr id="4107" name="Rectangle 11"/>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8" name="Rectangle 12"/>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13"/>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endParaRPr lang="en-US"/>
          </a:p>
        </p:txBody>
      </p:sp>
      <p:sp>
        <p:nvSpPr>
          <p:cNvPr id="17" name="Rectangle 14"/>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18" name="Rectangle 15"/>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extLst>
      <p:ext uri="{BB962C8B-B14F-4D97-AF65-F5344CB8AC3E}">
        <p14:creationId xmlns:p14="http://schemas.microsoft.com/office/powerpoint/2010/main" val="2026016288"/>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AutoShape 2"/>
          <p:cNvSpPr>
            <a:spLocks noChangeArrowheads="1"/>
          </p:cNvSpPr>
          <p:nvPr/>
        </p:nvSpPr>
        <p:spPr bwMode="auto">
          <a:xfrm>
            <a:off x="-815975" y="-815975"/>
            <a:ext cx="1638300" cy="1638300"/>
          </a:xfrm>
          <a:custGeom>
            <a:avLst/>
            <a:gdLst>
              <a:gd name="T0" fmla="*/ 1613257 w 1638887"/>
              <a:gd name="T1" fmla="*/ 806629 h 1638887"/>
              <a:gd name="T2" fmla="*/ 806629 w 1638887"/>
              <a:gd name="T3" fmla="*/ 1613257 h 1638887"/>
              <a:gd name="T4" fmla="*/ 0 w 1638887"/>
              <a:gd name="T5" fmla="*/ 806629 h 1638887"/>
              <a:gd name="T6" fmla="*/ 806629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lnTo>
                  <a:pt x="1638887" y="819444"/>
                </a:lnTo>
                <a:close/>
              </a:path>
            </a:pathLst>
          </a:custGeom>
          <a:solidFill>
            <a:srgbClr val="FEFAF4">
              <a:alpha val="32941"/>
            </a:srgbClr>
          </a:solidFill>
          <a:ln w="3175" cap="rnd">
            <a:solidFill>
              <a:srgbClr val="D2C39E"/>
            </a:solidFill>
            <a:miter lim="800000"/>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128" name="Rectangle 8"/>
          <p:cNvSpPr>
            <a:spLocks noChangeArrowheads="1"/>
          </p:cNvSpPr>
          <p:nvPr/>
        </p:nvSpPr>
        <p:spPr bwMode="invGray">
          <a:xfrm>
            <a:off x="1014413" y="0"/>
            <a:ext cx="73025" cy="6858000"/>
          </a:xfrm>
          <a:prstGeom prst="rect">
            <a:avLst/>
          </a:prstGeom>
          <a:solidFill>
            <a:schemeClr val="bg1"/>
          </a:solidFill>
          <a:ln>
            <a:noFill/>
          </a:ln>
          <a:effectLst>
            <a:outerShdw dist="38002"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p>
            <a:pPr algn="ctr" fontAlgn="base">
              <a:spcBef>
                <a:spcPct val="0"/>
              </a:spcBef>
              <a:spcAft>
                <a:spcPct val="0"/>
              </a:spcAft>
            </a:pPr>
            <a:endParaRPr lang="en-US">
              <a:solidFill>
                <a:srgbClr val="FFFFFF"/>
              </a:solidFill>
              <a:latin typeface="Gill Sans MT" pitchFamily="34" charset="0"/>
            </a:endParaRPr>
          </a:p>
        </p:txBody>
      </p:sp>
      <p:sp>
        <p:nvSpPr>
          <p:cNvPr id="13" name="Rectangle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2575" fontAlgn="base">
              <a:lnSpc>
                <a:spcPts val="3000"/>
              </a:lnSpc>
              <a:spcBef>
                <a:spcPts val="600"/>
              </a:spcBef>
              <a:spcAft>
                <a:spcPct val="0"/>
              </a:spcAft>
              <a:defRPr/>
            </a:pPr>
            <a:endParaRPr lang="en-US" sz="3200">
              <a:latin typeface="Gill Sans MT" pitchFamily="34" charset="0"/>
            </a:endParaRPr>
          </a:p>
        </p:txBody>
      </p:sp>
      <p:sp>
        <p:nvSpPr>
          <p:cNvPr id="14" name="AutoShape 12"/>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6" name="AutoShape 13"/>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rgbClr val="E7DEC9">
                <a:alpha val="20000"/>
              </a:srgbClr>
            </a:outerShdw>
          </a:effectLst>
        </p:spPr>
        <p:txBody>
          <a:bodyPr/>
          <a:lstStyle>
            <a:extLst/>
          </a:lstStyle>
          <a:p>
            <a:pPr algn="ctr">
              <a:defRPr/>
            </a:pPr>
            <a:endParaRPr lang="en-US" dirty="0">
              <a:solidFill>
                <a:schemeClr val="lt1"/>
              </a:solidFill>
            </a:endParaRPr>
          </a:p>
        </p:txBody>
      </p:sp>
      <p:sp>
        <p:nvSpPr>
          <p:cNvPr id="5134" name="Rectangle 14"/>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35" name="Rectangle 15"/>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Rectangle 16"/>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endParaRPr lang="en-US"/>
          </a:p>
        </p:txBody>
      </p:sp>
      <p:sp>
        <p:nvSpPr>
          <p:cNvPr id="18" name="Rectangle 17"/>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19" name="Rectangle 18"/>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extLst>
      <p:ext uri="{BB962C8B-B14F-4D97-AF65-F5344CB8AC3E}">
        <p14:creationId xmlns:p14="http://schemas.microsoft.com/office/powerpoint/2010/main" val="3586591469"/>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AutoShape 2"/>
          <p:cNvSpPr>
            <a:spLocks noChangeArrowheads="1"/>
          </p:cNvSpPr>
          <p:nvPr/>
        </p:nvSpPr>
        <p:spPr bwMode="auto">
          <a:xfrm>
            <a:off x="-815975" y="-815975"/>
            <a:ext cx="1638300" cy="1638300"/>
          </a:xfrm>
          <a:custGeom>
            <a:avLst/>
            <a:gdLst>
              <a:gd name="T0" fmla="*/ 1613257 w 1638887"/>
              <a:gd name="T1" fmla="*/ 806629 h 1638887"/>
              <a:gd name="T2" fmla="*/ 806629 w 1638887"/>
              <a:gd name="T3" fmla="*/ 1613257 h 1638887"/>
              <a:gd name="T4" fmla="*/ 0 w 1638887"/>
              <a:gd name="T5" fmla="*/ 806629 h 1638887"/>
              <a:gd name="T6" fmla="*/ 806629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lnTo>
                  <a:pt x="1638887" y="819444"/>
                </a:lnTo>
                <a:close/>
              </a:path>
            </a:pathLst>
          </a:custGeom>
          <a:solidFill>
            <a:srgbClr val="FEFAF4">
              <a:alpha val="32941"/>
            </a:srgbClr>
          </a:solidFill>
          <a:ln w="3175" cap="rnd">
            <a:solidFill>
              <a:srgbClr val="D2C39E"/>
            </a:solidFill>
            <a:miter lim="800000"/>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152" name="Rectangle 8"/>
          <p:cNvSpPr>
            <a:spLocks noChangeArrowheads="1"/>
          </p:cNvSpPr>
          <p:nvPr/>
        </p:nvSpPr>
        <p:spPr bwMode="invGray">
          <a:xfrm>
            <a:off x="1014413" y="0"/>
            <a:ext cx="73025" cy="6858000"/>
          </a:xfrm>
          <a:prstGeom prst="rect">
            <a:avLst/>
          </a:prstGeom>
          <a:solidFill>
            <a:schemeClr val="bg1"/>
          </a:solidFill>
          <a:ln>
            <a:noFill/>
          </a:ln>
          <a:effectLst>
            <a:outerShdw dist="38002"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p>
            <a:pPr algn="ctr" fontAlgn="base">
              <a:spcBef>
                <a:spcPct val="0"/>
              </a:spcBef>
              <a:spcAft>
                <a:spcPct val="0"/>
              </a:spcAft>
            </a:pPr>
            <a:endParaRPr lang="en-US">
              <a:solidFill>
                <a:srgbClr val="FFFFFF"/>
              </a:solidFill>
              <a:latin typeface="Gill Sans MT" pitchFamily="34" charset="0"/>
            </a:endParaRPr>
          </a:p>
        </p:txBody>
      </p:sp>
      <p:sp>
        <p:nvSpPr>
          <p:cNvPr id="6153" name="Rectangle 9"/>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4" name="Rectangle 10"/>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287122485"/>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hyperlink" Target="http://gdpkeyboarding.com/Word_Files/Practice_Exercises_&amp;_Document_Processing_in_GDP.pdf" TargetMode="External"/><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hyperlink" Target="http://11e1.gdpkeyboarding.com/Word_Files/Developing_Proofreading_Skills.pdf" TargetMode="External"/><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3" Type="http://schemas.openxmlformats.org/officeDocument/2006/relationships/hyperlink" Target="http://11e1.gdpkeyboarding.com/" TargetMode="External"/><Relationship Id="rId2" Type="http://schemas.openxmlformats.org/officeDocument/2006/relationships/notesSlide" Target="../notesSlides/notesSlide32.xml"/><Relationship Id="rId1" Type="http://schemas.openxmlformats.org/officeDocument/2006/relationships/slideLayout" Target="../slideLayouts/slideLayout62.xml"/><Relationship Id="rId5" Type="http://schemas.openxmlformats.org/officeDocument/2006/relationships/image" Target="../media/image27.png"/><Relationship Id="rId4" Type="http://schemas.openxmlformats.org/officeDocument/2006/relationships/hyperlink" Target="http://11e1.gdpkeyboarding.com/Proofreading_Checks.ht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3" Type="http://schemas.openxmlformats.org/officeDocument/2006/relationships/hyperlink" Target="http://11e1.gdpkeyboarding.com/Tests.htm" TargetMode="External"/><Relationship Id="rId2" Type="http://schemas.openxmlformats.org/officeDocument/2006/relationships/notesSlide" Target="../notesSlides/notesSlide35.xml"/><Relationship Id="rId1" Type="http://schemas.openxmlformats.org/officeDocument/2006/relationships/slideLayout" Target="../slideLayouts/slideLayout62.xml"/><Relationship Id="rId4" Type="http://schemas.openxmlformats.org/officeDocument/2006/relationships/hyperlink" Target="http://11e1.gdpkeyboarding.com/Proofreading_Checks.ht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6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hyperlink" Target="http://www.apple.com/support/bootcamp/" TargetMode="External"/><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6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62.xml"/><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3" Type="http://schemas.openxmlformats.org/officeDocument/2006/relationships/hyperlink" Target="http://gdpkeyboarding.com/Word_Files/Getting_Ready_for_GDP_11e_Internet_Explorer.pdf" TargetMode="External"/><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hyperlink" Target="http://gdpkeyboarding.com/Word_Files/Getting_Ready_for_GDP_11e_Internet_Explorer.pdf" TargetMode="External"/><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hyperlink" Target="http://gdpkeyboarding.com/Word_Files/Getting_Ready_for_GDP_11e_Internet_Explorer.pdf" TargetMode="External"/><Relationship Id="rId2" Type="http://schemas.openxmlformats.org/officeDocument/2006/relationships/notesSlide" Target="../notesSlides/notesSlide9.xml"/><Relationship Id="rId1" Type="http://schemas.openxmlformats.org/officeDocument/2006/relationships/slideLayout" Target="../slideLayouts/slideLayout6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idx="4294967295"/>
          </p:nvPr>
        </p:nvSpPr>
        <p:spPr>
          <a:xfrm>
            <a:off x="3252788" y="200025"/>
            <a:ext cx="5200650" cy="15113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Orientation to Word Processing</a:t>
            </a:r>
          </a:p>
        </p:txBody>
      </p:sp>
      <p:sp>
        <p:nvSpPr>
          <p:cNvPr id="13316" name="Text Box 3"/>
          <p:cNvSpPr txBox="1">
            <a:spLocks noChangeArrowheads="1"/>
          </p:cNvSpPr>
          <p:nvPr/>
        </p:nvSpPr>
        <p:spPr bwMode="auto">
          <a:xfrm>
            <a:off x="4737100" y="3033713"/>
            <a:ext cx="3789363" cy="1200150"/>
          </a:xfrm>
          <a:prstGeom prst="rect">
            <a:avLst/>
          </a:prstGeom>
          <a:noFill/>
          <a:ln w="9525">
            <a:noFill/>
            <a:miter lim="800000"/>
            <a:headEnd/>
            <a:tailEnd/>
          </a:ln>
        </p:spPr>
        <p:txBody>
          <a:bodyPr>
            <a:spAutoFit/>
          </a:bodyPr>
          <a:lstStyle/>
          <a:p>
            <a:pPr algn="ctr" fontAlgn="base">
              <a:spcBef>
                <a:spcPct val="50000"/>
              </a:spcBef>
              <a:spcAft>
                <a:spcPct val="0"/>
              </a:spcAft>
              <a:defRPr/>
            </a:pPr>
            <a:r>
              <a:rPr lang="en-US" sz="2400" dirty="0">
                <a:solidFill>
                  <a:schemeClr val="bg2">
                    <a:lumMod val="25000"/>
                  </a:schemeClr>
                </a:solidFill>
                <a:latin typeface="Arial Narrow" pitchFamily="34" charset="0"/>
              </a:rPr>
              <a:t>Arlene Zimmerly, Coauthor </a:t>
            </a:r>
            <a:r>
              <a:rPr lang="en-US" sz="2400" i="1" dirty="0">
                <a:solidFill>
                  <a:schemeClr val="bg2">
                    <a:lumMod val="25000"/>
                  </a:schemeClr>
                </a:solidFill>
                <a:latin typeface="Arial Narrow" pitchFamily="34" charset="0"/>
              </a:rPr>
              <a:t>Gregg College Keyboarding &amp; Document Processing, </a:t>
            </a:r>
            <a:r>
              <a:rPr lang="en-US" sz="2400" dirty="0">
                <a:solidFill>
                  <a:schemeClr val="bg2">
                    <a:lumMod val="25000"/>
                  </a:schemeClr>
                </a:solidFill>
                <a:latin typeface="Arial Narrow" pitchFamily="34" charset="0"/>
              </a:rPr>
              <a:t>11e</a:t>
            </a:r>
          </a:p>
        </p:txBody>
      </p:sp>
      <p:pic>
        <p:nvPicPr>
          <p:cNvPr id="7172" name="Picture 16" descr="Stock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2136775"/>
            <a:ext cx="2490787" cy="2987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3" name="Text Box 5"/>
          <p:cNvSpPr txBox="1">
            <a:spLocks noChangeArrowheads="1"/>
          </p:cNvSpPr>
          <p:nvPr/>
        </p:nvSpPr>
        <p:spPr bwMode="auto">
          <a:xfrm>
            <a:off x="1668463" y="5816600"/>
            <a:ext cx="7104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spcBef>
                <a:spcPct val="50000"/>
              </a:spcBef>
            </a:pPr>
            <a:r>
              <a:rPr lang="en-US" sz="1400" b="1">
                <a:solidFill>
                  <a:srgbClr val="002060"/>
                </a:solidFill>
                <a:latin typeface="Arial" charset="0"/>
                <a:ea typeface="Verdana" pitchFamily="34" charset="0"/>
                <a:cs typeface="Arial" charset="0"/>
              </a:rPr>
              <a:t>Note:</a:t>
            </a:r>
            <a:r>
              <a:rPr lang="en-US" sz="1400">
                <a:latin typeface="Tahoma" pitchFamily="34" charset="0"/>
              </a:rPr>
              <a:t> This presentation was created for use by instructors or students to serve as a possible model in a keyboarding course. Your specific course requirements may vary. </a:t>
            </a:r>
          </a:p>
        </p:txBody>
      </p:sp>
      <p:pic>
        <p:nvPicPr>
          <p:cNvPr id="717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5363" y="460375"/>
            <a:ext cx="914400"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134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308100" y="0"/>
            <a:ext cx="731520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Lesson 21E </a:t>
            </a:r>
            <a:r>
              <a:rPr lang="en-US" sz="2800" dirty="0">
                <a:solidFill>
                  <a:schemeClr val="tx2">
                    <a:satMod val="130000"/>
                  </a:schemeClr>
                </a:solidFill>
                <a:effectLst>
                  <a:outerShdw blurRad="50000" dist="30000" dir="5400000" algn="tl" rotWithShape="0">
                    <a:srgbClr val="000000">
                      <a:alpha val="30000"/>
                    </a:srgbClr>
                  </a:outerShdw>
                </a:effectLst>
                <a:latin typeface="+mj-lt"/>
              </a:rPr>
              <a:t>(cont’d)</a:t>
            </a:r>
            <a:endParaRPr lang="en-US" dirty="0">
              <a:solidFill>
                <a:schemeClr val="tx2">
                  <a:satMod val="130000"/>
                </a:schemeClr>
              </a:solidFill>
              <a:effectLst>
                <a:outerShdw blurRad="50000" dist="30000" dir="5400000" algn="tl" rotWithShape="0">
                  <a:srgbClr val="000000">
                    <a:alpha val="30000"/>
                  </a:srgbClr>
                </a:outerShdw>
              </a:effectLst>
              <a:latin typeface="+mj-lt"/>
            </a:endParaRPr>
          </a:p>
        </p:txBody>
      </p:sp>
      <p:sp>
        <p:nvSpPr>
          <p:cNvPr id="11267" name="Rectangle 3" descr="Rectangle: Click to edit Master text styles&#10;Second level&#10;Third level&#10;Fourth level&#10;Fifth level"/>
          <p:cNvSpPr>
            <a:spLocks noGrp="1" noChangeArrowheads="1"/>
          </p:cNvSpPr>
          <p:nvPr>
            <p:ph type="body" idx="4294967295"/>
          </p:nvPr>
        </p:nvSpPr>
        <p:spPr>
          <a:xfrm>
            <a:off x="1296988" y="1216025"/>
            <a:ext cx="7453312" cy="3313113"/>
          </a:xfrm>
        </p:spPr>
        <p:txBody>
          <a:bodyPr/>
          <a:lstStyle/>
          <a:p>
            <a:pPr eaLnBrk="1" hangingPunct="1">
              <a:lnSpc>
                <a:spcPct val="90000"/>
              </a:lnSpc>
              <a:buFont typeface="Wingdings" pitchFamily="2" charset="2"/>
              <a:buChar char="§"/>
              <a:defRPr/>
            </a:pPr>
            <a:r>
              <a:rPr lang="en-US" sz="2400" dirty="0">
                <a:latin typeface="Arial "/>
              </a:rPr>
              <a:t>Read the introductory paragraphs, and click </a:t>
            </a:r>
            <a:r>
              <a:rPr lang="en-US" sz="2400" b="1" dirty="0">
                <a:latin typeface="Arial "/>
              </a:rPr>
              <a:t>Start Work</a:t>
            </a:r>
            <a:r>
              <a:rPr lang="en-US" sz="2400" dirty="0">
                <a:latin typeface="Arial "/>
              </a:rPr>
              <a:t>.</a:t>
            </a:r>
          </a:p>
          <a:p>
            <a:pPr lvl="1" eaLnBrk="1" hangingPunct="1">
              <a:lnSpc>
                <a:spcPct val="90000"/>
              </a:lnSpc>
              <a:buFont typeface="Wingdings" pitchFamily="2" charset="2"/>
              <a:buChar char="ü"/>
              <a:defRPr/>
            </a:pPr>
            <a:r>
              <a:rPr lang="en-US" sz="2000" dirty="0">
                <a:latin typeface="Arial "/>
              </a:rPr>
              <a:t>In </a:t>
            </a:r>
            <a:r>
              <a:rPr lang="en-US" sz="2000" b="1" dirty="0">
                <a:solidFill>
                  <a:schemeClr val="accent6"/>
                </a:solidFill>
                <a:latin typeface="Arial "/>
              </a:rPr>
              <a:t>Internet Explorer</a:t>
            </a:r>
            <a:r>
              <a:rPr lang="en-US" sz="2000" dirty="0">
                <a:latin typeface="Arial "/>
              </a:rPr>
              <a:t>, click </a:t>
            </a:r>
            <a:r>
              <a:rPr lang="en-US" sz="2000" b="1" dirty="0">
                <a:latin typeface="Arial "/>
              </a:rPr>
              <a:t>Save</a:t>
            </a:r>
            <a:r>
              <a:rPr lang="en-US" sz="2000" dirty="0">
                <a:latin typeface="Arial "/>
              </a:rPr>
              <a:t>; browse to the </a:t>
            </a:r>
            <a:r>
              <a:rPr lang="en-US" sz="2000" b="1" dirty="0">
                <a:latin typeface="Arial "/>
              </a:rPr>
              <a:t>GDPFILES</a:t>
            </a:r>
            <a:r>
              <a:rPr lang="en-US" sz="2000" dirty="0">
                <a:latin typeface="Arial "/>
              </a:rPr>
              <a:t> directory, and click </a:t>
            </a:r>
            <a:r>
              <a:rPr lang="en-US" sz="2000" b="1" dirty="0">
                <a:latin typeface="Arial "/>
              </a:rPr>
              <a:t>Save</a:t>
            </a:r>
            <a:r>
              <a:rPr lang="en-US" sz="2000" dirty="0">
                <a:latin typeface="Arial "/>
              </a:rPr>
              <a:t>; when the download is complete, click </a:t>
            </a:r>
            <a:r>
              <a:rPr lang="en-US" sz="2000" b="1" dirty="0">
                <a:latin typeface="Arial "/>
              </a:rPr>
              <a:t>Open</a:t>
            </a:r>
            <a:r>
              <a:rPr lang="en-US" sz="2000" dirty="0">
                <a:latin typeface="Arial "/>
              </a:rPr>
              <a:t>.</a:t>
            </a:r>
          </a:p>
          <a:p>
            <a:pPr lvl="1" eaLnBrk="1" hangingPunct="1">
              <a:lnSpc>
                <a:spcPct val="90000"/>
              </a:lnSpc>
              <a:buFont typeface="Wingdings" pitchFamily="2" charset="2"/>
              <a:buChar char="ü"/>
              <a:defRPr/>
            </a:pPr>
            <a:r>
              <a:rPr lang="en-US" sz="2000" dirty="0">
                <a:latin typeface="Arial "/>
              </a:rPr>
              <a:t>In </a:t>
            </a:r>
            <a:r>
              <a:rPr lang="en-US" sz="2000" b="1" dirty="0">
                <a:solidFill>
                  <a:schemeClr val="accent6"/>
                </a:solidFill>
                <a:latin typeface="Arial "/>
              </a:rPr>
              <a:t>Firefox</a:t>
            </a:r>
            <a:r>
              <a:rPr lang="en-US" sz="2000" dirty="0">
                <a:latin typeface="Arial "/>
              </a:rPr>
              <a:t>, click </a:t>
            </a:r>
            <a:r>
              <a:rPr lang="en-US" sz="2000" b="1" dirty="0">
                <a:latin typeface="Arial "/>
              </a:rPr>
              <a:t>Save</a:t>
            </a:r>
            <a:r>
              <a:rPr lang="en-US" sz="2000" dirty="0">
                <a:latin typeface="Arial "/>
              </a:rPr>
              <a:t> </a:t>
            </a:r>
            <a:r>
              <a:rPr lang="en-US" sz="2000" b="1" dirty="0">
                <a:latin typeface="Arial "/>
              </a:rPr>
              <a:t>File</a:t>
            </a:r>
            <a:r>
              <a:rPr lang="en-US" sz="2000" dirty="0">
                <a:latin typeface="Arial "/>
              </a:rPr>
              <a:t>, </a:t>
            </a:r>
            <a:r>
              <a:rPr lang="en-US" sz="2000" b="1" dirty="0">
                <a:latin typeface="Arial "/>
              </a:rPr>
              <a:t>OK</a:t>
            </a:r>
            <a:r>
              <a:rPr lang="en-US" sz="2000" dirty="0">
                <a:latin typeface="Arial "/>
              </a:rPr>
              <a:t>; double-click the file name in the </a:t>
            </a:r>
            <a:r>
              <a:rPr lang="en-US" sz="2000" b="1" dirty="0">
                <a:latin typeface="Arial "/>
              </a:rPr>
              <a:t>Downloads</a:t>
            </a:r>
            <a:r>
              <a:rPr lang="en-US" sz="2000" dirty="0">
                <a:latin typeface="Arial "/>
              </a:rPr>
              <a:t> list to open it.</a:t>
            </a:r>
          </a:p>
          <a:p>
            <a:pPr eaLnBrk="1" hangingPunct="1">
              <a:lnSpc>
                <a:spcPct val="90000"/>
              </a:lnSpc>
              <a:buFont typeface="Wingdings" pitchFamily="2" charset="2"/>
              <a:buChar char="§"/>
              <a:defRPr/>
            </a:pPr>
            <a:r>
              <a:rPr lang="en-US" sz="2400" dirty="0">
                <a:latin typeface="Arial "/>
              </a:rPr>
              <a:t>You are now ready to follow the steps in the Practice exercise, page 4; for now, just review the basic parts of the Word window.</a:t>
            </a: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363" y="4724400"/>
            <a:ext cx="7319962" cy="1570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5"/>
          <p:cNvSpPr txBox="1"/>
          <p:nvPr/>
        </p:nvSpPr>
        <p:spPr>
          <a:xfrm>
            <a:off x="8580438" y="6340475"/>
            <a:ext cx="500062" cy="368300"/>
          </a:xfrm>
          <a:prstGeom prst="rect">
            <a:avLst/>
          </a:prstGeom>
          <a:noFill/>
        </p:spPr>
        <p:txBody>
          <a:bodyPr>
            <a:spAutoFit/>
          </a:bodyPr>
          <a:lstStyle/>
          <a:p>
            <a:pPr>
              <a:defRPr/>
            </a:pPr>
            <a:r>
              <a:rPr lang="en-US" dirty="0">
                <a:solidFill>
                  <a:schemeClr val="bg1">
                    <a:lumMod val="65000"/>
                  </a:schemeClr>
                </a:solidFill>
              </a:rPr>
              <a:t>10</a:t>
            </a:r>
          </a:p>
        </p:txBody>
      </p:sp>
    </p:spTree>
    <p:extLst>
      <p:ext uri="{BB962C8B-B14F-4D97-AF65-F5344CB8AC3E}">
        <p14:creationId xmlns:p14="http://schemas.microsoft.com/office/powerpoint/2010/main" val="4001000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1177925"/>
            <a:ext cx="8643938" cy="5170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3"/>
          <p:cNvSpPr>
            <a:spLocks noGrp="1"/>
          </p:cNvSpPr>
          <p:nvPr>
            <p:ph type="title" idx="4294967295"/>
          </p:nvPr>
        </p:nvSpPr>
        <p:spPr>
          <a:xfrm>
            <a:off x="1308100" y="0"/>
            <a:ext cx="731520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Lesson 21E </a:t>
            </a:r>
            <a:r>
              <a:rPr lang="en-US" sz="2800" dirty="0">
                <a:solidFill>
                  <a:schemeClr val="tx2">
                    <a:satMod val="130000"/>
                  </a:schemeClr>
                </a:solidFill>
                <a:effectLst>
                  <a:outerShdw blurRad="50000" dist="30000" dir="5400000" algn="tl" rotWithShape="0">
                    <a:srgbClr val="000000">
                      <a:alpha val="30000"/>
                    </a:srgbClr>
                  </a:outerShdw>
                </a:effectLst>
                <a:latin typeface="+mj-lt"/>
              </a:rPr>
              <a:t>(cont’d)</a:t>
            </a:r>
            <a:endParaRPr lang="en-US" dirty="0">
              <a:solidFill>
                <a:schemeClr val="tx2">
                  <a:satMod val="130000"/>
                </a:schemeClr>
              </a:solidFill>
              <a:effectLst>
                <a:outerShdw blurRad="50000" dist="30000" dir="5400000" algn="tl" rotWithShape="0">
                  <a:srgbClr val="000000">
                    <a:alpha val="30000"/>
                  </a:srgbClr>
                </a:outerShdw>
              </a:effectLst>
              <a:latin typeface="+mj-lt"/>
            </a:endParaRPr>
          </a:p>
        </p:txBody>
      </p:sp>
      <p:sp>
        <p:nvSpPr>
          <p:cNvPr id="7" name="Text Box 24"/>
          <p:cNvSpPr txBox="1">
            <a:spLocks noChangeArrowheads="1"/>
          </p:cNvSpPr>
          <p:nvPr/>
        </p:nvSpPr>
        <p:spPr bwMode="auto">
          <a:xfrm>
            <a:off x="151293" y="1059012"/>
            <a:ext cx="1411693" cy="36933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b="1" dirty="0">
                <a:solidFill>
                  <a:schemeClr val="bg1"/>
                </a:solidFill>
              </a:rPr>
              <a:t>Word 2007</a:t>
            </a:r>
          </a:p>
        </p:txBody>
      </p:sp>
      <p:sp>
        <p:nvSpPr>
          <p:cNvPr id="5" name="Text Box 7"/>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11</a:t>
            </a:r>
          </a:p>
        </p:txBody>
      </p:sp>
    </p:spTree>
    <p:extLst>
      <p:ext uri="{BB962C8B-B14F-4D97-AF65-F5344CB8AC3E}">
        <p14:creationId xmlns:p14="http://schemas.microsoft.com/office/powerpoint/2010/main" val="1171836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308100" y="0"/>
            <a:ext cx="731520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Lesson 21E </a:t>
            </a:r>
            <a:r>
              <a:rPr lang="en-US" sz="2800" dirty="0">
                <a:solidFill>
                  <a:schemeClr val="tx2">
                    <a:satMod val="130000"/>
                  </a:schemeClr>
                </a:solidFill>
                <a:effectLst>
                  <a:outerShdw blurRad="50000" dist="30000" dir="5400000" algn="tl" rotWithShape="0">
                    <a:srgbClr val="000000">
                      <a:alpha val="30000"/>
                    </a:srgbClr>
                  </a:outerShdw>
                </a:effectLst>
                <a:latin typeface="+mj-lt"/>
              </a:rPr>
              <a:t>(cont’d)</a:t>
            </a:r>
            <a:endParaRPr lang="en-US" dirty="0">
              <a:solidFill>
                <a:schemeClr val="tx2">
                  <a:satMod val="130000"/>
                </a:schemeClr>
              </a:solidFill>
              <a:effectLst>
                <a:outerShdw blurRad="50000" dist="30000" dir="5400000" algn="tl" rotWithShape="0">
                  <a:srgbClr val="000000">
                    <a:alpha val="30000"/>
                  </a:srgbClr>
                </a:outerShdw>
              </a:effectLst>
              <a:latin typeface="+mj-lt"/>
            </a:endParaRP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1304925"/>
            <a:ext cx="8548688" cy="5021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74431" y="1077424"/>
            <a:ext cx="1403495" cy="36933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b="1" dirty="0">
                <a:solidFill>
                  <a:schemeClr val="bg1"/>
                </a:solidFill>
              </a:rPr>
              <a:t>Word 2010</a:t>
            </a:r>
          </a:p>
        </p:txBody>
      </p:sp>
      <p:sp>
        <p:nvSpPr>
          <p:cNvPr id="5" name="Text Box 7"/>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12</a:t>
            </a:r>
          </a:p>
        </p:txBody>
      </p:sp>
    </p:spTree>
    <p:extLst>
      <p:ext uri="{BB962C8B-B14F-4D97-AF65-F5344CB8AC3E}">
        <p14:creationId xmlns:p14="http://schemas.microsoft.com/office/powerpoint/2010/main" val="3612303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96988" y="0"/>
            <a:ext cx="6656387"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Lesson 21E </a:t>
            </a:r>
            <a:r>
              <a:rPr lang="en-US" sz="2800" dirty="0">
                <a:solidFill>
                  <a:schemeClr val="tx2">
                    <a:satMod val="130000"/>
                  </a:schemeClr>
                </a:solidFill>
                <a:effectLst>
                  <a:outerShdw blurRad="50000" dist="30000" dir="5400000" algn="tl" rotWithShape="0">
                    <a:srgbClr val="000000">
                      <a:alpha val="30000"/>
                    </a:srgbClr>
                  </a:outerShdw>
                </a:effectLst>
                <a:latin typeface="+mj-lt"/>
              </a:rPr>
              <a:t>(cont’d)</a:t>
            </a:r>
            <a:endParaRPr lang="en-US" dirty="0">
              <a:solidFill>
                <a:schemeClr val="tx2">
                  <a:satMod val="130000"/>
                </a:schemeClr>
              </a:solidFill>
              <a:effectLst>
                <a:outerShdw blurRad="50000" dist="30000" dir="5400000" algn="tl" rotWithShape="0">
                  <a:srgbClr val="000000">
                    <a:alpha val="30000"/>
                  </a:srgbClr>
                </a:outerShdw>
              </a:effectLst>
              <a:latin typeface="+mj-lt"/>
            </a:endParaRPr>
          </a:p>
        </p:txBody>
      </p:sp>
      <p:sp>
        <p:nvSpPr>
          <p:cNvPr id="11267" name="Rectangle 3" descr="Rectangle: Click to edit Master text styles&#10;Second level&#10;Third level&#10;Fourth level&#10;Fifth level"/>
          <p:cNvSpPr>
            <a:spLocks noGrp="1" noChangeArrowheads="1"/>
          </p:cNvSpPr>
          <p:nvPr>
            <p:ph type="body" idx="4294967295"/>
          </p:nvPr>
        </p:nvSpPr>
        <p:spPr>
          <a:xfrm>
            <a:off x="1255713" y="3051175"/>
            <a:ext cx="7453312" cy="2722563"/>
          </a:xfrm>
        </p:spPr>
        <p:txBody>
          <a:bodyPr/>
          <a:lstStyle/>
          <a:p>
            <a:pPr eaLnBrk="1" hangingPunct="1">
              <a:lnSpc>
                <a:spcPct val="90000"/>
              </a:lnSpc>
              <a:buFont typeface="Wingdings" pitchFamily="2" charset="2"/>
              <a:buChar char="§"/>
              <a:defRPr/>
            </a:pPr>
            <a:r>
              <a:rPr lang="en-US" sz="2400" dirty="0">
                <a:latin typeface="Arial "/>
              </a:rPr>
              <a:t>In Word, press </a:t>
            </a:r>
            <a:r>
              <a:rPr lang="en-US" sz="2400" b="1" cap="small" dirty="0">
                <a:latin typeface="Arial "/>
              </a:rPr>
              <a:t>Ctrl</a:t>
            </a:r>
            <a:r>
              <a:rPr lang="en-US" sz="2400" b="1" dirty="0">
                <a:latin typeface="Arial "/>
              </a:rPr>
              <a:t> + O</a:t>
            </a:r>
            <a:r>
              <a:rPr lang="en-US" sz="2400" dirty="0">
                <a:latin typeface="Arial "/>
              </a:rPr>
              <a:t>.</a:t>
            </a:r>
          </a:p>
          <a:p>
            <a:pPr eaLnBrk="1" hangingPunct="1">
              <a:lnSpc>
                <a:spcPct val="90000"/>
              </a:lnSpc>
              <a:buFont typeface="Wingdings" pitchFamily="2" charset="2"/>
              <a:buChar char="§"/>
              <a:defRPr/>
            </a:pPr>
            <a:r>
              <a:rPr lang="en-US" sz="2400" dirty="0">
                <a:latin typeface="Arial "/>
              </a:rPr>
              <a:t>From the </a:t>
            </a:r>
            <a:r>
              <a:rPr lang="en-US" sz="2400" b="1" dirty="0">
                <a:latin typeface="Arial "/>
              </a:rPr>
              <a:t>Open</a:t>
            </a:r>
            <a:r>
              <a:rPr lang="en-US" sz="2400" dirty="0">
                <a:latin typeface="Arial "/>
              </a:rPr>
              <a:t> dialog box, browse to the file.</a:t>
            </a:r>
          </a:p>
          <a:p>
            <a:pPr lvl="1" eaLnBrk="1" hangingPunct="1">
              <a:lnSpc>
                <a:spcPct val="90000"/>
              </a:lnSpc>
              <a:buFont typeface="Wingdings" pitchFamily="2" charset="2"/>
              <a:buChar char="ü"/>
              <a:defRPr/>
            </a:pPr>
            <a:r>
              <a:rPr lang="en-US" sz="2000" dirty="0">
                <a:latin typeface="Arial "/>
              </a:rPr>
              <a:t>In </a:t>
            </a:r>
            <a:r>
              <a:rPr lang="en-US" sz="2000" b="1" dirty="0">
                <a:solidFill>
                  <a:schemeClr val="accent6"/>
                </a:solidFill>
                <a:latin typeface="Arial "/>
              </a:rPr>
              <a:t>Internet Explorer</a:t>
            </a:r>
            <a:r>
              <a:rPr lang="en-US" sz="2000" dirty="0">
                <a:latin typeface="Arial "/>
              </a:rPr>
              <a:t>, browse to the </a:t>
            </a:r>
            <a:r>
              <a:rPr lang="en-US" sz="2000" b="1" dirty="0">
                <a:latin typeface="Arial "/>
              </a:rPr>
              <a:t>GDPFILES</a:t>
            </a:r>
            <a:r>
              <a:rPr lang="en-US" sz="2000" dirty="0">
                <a:latin typeface="Arial "/>
              </a:rPr>
              <a:t> directory, and double-click </a:t>
            </a:r>
            <a:r>
              <a:rPr lang="en-US" sz="2000" i="1" dirty="0">
                <a:latin typeface="Arial "/>
              </a:rPr>
              <a:t>practice-21</a:t>
            </a:r>
            <a:r>
              <a:rPr lang="en-US" sz="2000" dirty="0">
                <a:latin typeface="Arial "/>
              </a:rPr>
              <a:t>.</a:t>
            </a:r>
          </a:p>
          <a:p>
            <a:pPr lvl="1" eaLnBrk="1" hangingPunct="1">
              <a:lnSpc>
                <a:spcPct val="90000"/>
              </a:lnSpc>
              <a:buFont typeface="Wingdings" pitchFamily="2" charset="2"/>
              <a:buChar char="ü"/>
              <a:defRPr/>
            </a:pPr>
            <a:r>
              <a:rPr lang="en-US" sz="2000" dirty="0">
                <a:latin typeface="Arial "/>
              </a:rPr>
              <a:t>In </a:t>
            </a:r>
            <a:r>
              <a:rPr lang="en-US" sz="2000" b="1" dirty="0">
                <a:solidFill>
                  <a:schemeClr val="accent6"/>
                </a:solidFill>
                <a:latin typeface="Arial "/>
              </a:rPr>
              <a:t>Firefox</a:t>
            </a:r>
            <a:r>
              <a:rPr lang="en-US" sz="2000" dirty="0">
                <a:latin typeface="Arial "/>
              </a:rPr>
              <a:t>, double-click </a:t>
            </a:r>
            <a:r>
              <a:rPr lang="en-US" sz="2000" i="1" dirty="0">
                <a:latin typeface="Arial "/>
              </a:rPr>
              <a:t>practice-21 </a:t>
            </a:r>
            <a:r>
              <a:rPr lang="en-US" sz="2000" dirty="0">
                <a:latin typeface="Arial "/>
              </a:rPr>
              <a:t>in the </a:t>
            </a:r>
            <a:r>
              <a:rPr lang="en-US" sz="2000" b="1" dirty="0">
                <a:latin typeface="Arial "/>
              </a:rPr>
              <a:t>Downloads</a:t>
            </a:r>
            <a:r>
              <a:rPr lang="en-US" sz="2000" dirty="0">
                <a:latin typeface="Arial "/>
              </a:rPr>
              <a:t> list to open it. If you closed that list, browse to the </a:t>
            </a:r>
            <a:r>
              <a:rPr lang="en-US" sz="2000" b="1" dirty="0">
                <a:latin typeface="Arial "/>
              </a:rPr>
              <a:t>Downloads</a:t>
            </a:r>
            <a:r>
              <a:rPr lang="en-US" sz="2000" dirty="0">
                <a:latin typeface="Arial "/>
              </a:rPr>
              <a:t> folder on your computer (or wherever Firefox saved it).</a:t>
            </a:r>
          </a:p>
        </p:txBody>
      </p:sp>
      <p:sp>
        <p:nvSpPr>
          <p:cNvPr id="19460" name="Text Box 4"/>
          <p:cNvSpPr txBox="1">
            <a:spLocks noChangeArrowheads="1"/>
          </p:cNvSpPr>
          <p:nvPr/>
        </p:nvSpPr>
        <p:spPr bwMode="auto">
          <a:xfrm>
            <a:off x="1362075" y="1206500"/>
            <a:ext cx="762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r>
              <a:rPr lang="en-US" sz="2400">
                <a:latin typeface="Arial "/>
              </a:rPr>
              <a:t>Move to page 10, read the “File—Open” section; then move to the Practice exercise, step 1, page 11, to practice manually opening </a:t>
            </a:r>
            <a:r>
              <a:rPr lang="en-US" sz="2400" i="1">
                <a:latin typeface="Arial "/>
              </a:rPr>
              <a:t>practice-21</a:t>
            </a:r>
            <a:r>
              <a:rPr lang="en-US" sz="2400">
                <a:latin typeface="Arial "/>
              </a:rPr>
              <a:t>, the resource file you downloaded earlier.</a:t>
            </a:r>
          </a:p>
        </p:txBody>
      </p:sp>
      <p:sp>
        <p:nvSpPr>
          <p:cNvPr id="5" name="Text Box 5"/>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13</a:t>
            </a:r>
          </a:p>
        </p:txBody>
      </p:sp>
    </p:spTree>
    <p:extLst>
      <p:ext uri="{BB962C8B-B14F-4D97-AF65-F5344CB8AC3E}">
        <p14:creationId xmlns:p14="http://schemas.microsoft.com/office/powerpoint/2010/main" val="1192146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85875" y="0"/>
            <a:ext cx="6656388"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Return to GDP</a:t>
            </a:r>
          </a:p>
        </p:txBody>
      </p:sp>
      <p:sp>
        <p:nvSpPr>
          <p:cNvPr id="20483" name="Rectangle 3" descr="Rectangle: Click to edit Master text styles&#10;Second level&#10;Third level&#10;Fourth level&#10;Fifth level"/>
          <p:cNvSpPr>
            <a:spLocks noGrp="1" noChangeArrowheads="1"/>
          </p:cNvSpPr>
          <p:nvPr>
            <p:ph type="body" idx="4294967295"/>
          </p:nvPr>
        </p:nvSpPr>
        <p:spPr>
          <a:xfrm>
            <a:off x="1265238" y="2935288"/>
            <a:ext cx="7453312" cy="3646487"/>
          </a:xfrm>
        </p:spPr>
        <p:txBody>
          <a:bodyPr/>
          <a:lstStyle/>
          <a:p>
            <a:pPr eaLnBrk="1" hangingPunct="1">
              <a:lnSpc>
                <a:spcPct val="90000"/>
              </a:lnSpc>
              <a:buFont typeface="Wingdings" pitchFamily="2" charset="2"/>
              <a:buChar char="§"/>
            </a:pPr>
            <a:r>
              <a:rPr lang="en-US" sz="2000">
                <a:latin typeface="Arial "/>
              </a:rPr>
              <a:t>Click the </a:t>
            </a:r>
            <a:r>
              <a:rPr lang="en-US" sz="2000" b="1">
                <a:latin typeface="Arial "/>
              </a:rPr>
              <a:t>Close</a:t>
            </a:r>
            <a:r>
              <a:rPr lang="en-US" sz="2000">
                <a:latin typeface="Arial "/>
              </a:rPr>
              <a:t> button (</a:t>
            </a:r>
            <a:r>
              <a:rPr lang="en-US" sz="2000" b="1">
                <a:latin typeface="Arial "/>
              </a:rPr>
              <a:t>X</a:t>
            </a:r>
            <a:r>
              <a:rPr lang="en-US" sz="2000">
                <a:latin typeface="Arial "/>
              </a:rPr>
              <a:t>) to close both Word files without saving any changes.</a:t>
            </a:r>
          </a:p>
          <a:p>
            <a:pPr eaLnBrk="1" hangingPunct="1">
              <a:lnSpc>
                <a:spcPct val="90000"/>
              </a:lnSpc>
              <a:buFont typeface="Wingdings" pitchFamily="2" charset="2"/>
              <a:buChar char="§"/>
            </a:pPr>
            <a:r>
              <a:rPr lang="en-US" sz="2000">
                <a:latin typeface="Arial "/>
              </a:rPr>
              <a:t>Resume GDP activities; the </a:t>
            </a:r>
            <a:r>
              <a:rPr lang="en-US" sz="2000" b="1">
                <a:latin typeface="Arial "/>
              </a:rPr>
              <a:t>GDP11e – Internet Explorer </a:t>
            </a:r>
            <a:r>
              <a:rPr lang="en-US" sz="2000">
                <a:latin typeface="Arial "/>
              </a:rPr>
              <a:t>or </a:t>
            </a:r>
            <a:r>
              <a:rPr lang="en-US" sz="2000" b="1">
                <a:latin typeface="Arial "/>
              </a:rPr>
              <a:t>GDP11e – Mozilla Firefox </a:t>
            </a:r>
            <a:r>
              <a:rPr lang="en-US" sz="2000">
                <a:latin typeface="Arial "/>
              </a:rPr>
              <a:t>browser window should be the active window at this point. (“Return to GDP” simply means to close Word and return to the GDP browser window.)</a:t>
            </a:r>
            <a:br>
              <a:rPr lang="en-US" sz="2000">
                <a:latin typeface="Arial "/>
              </a:rPr>
            </a:br>
            <a:r>
              <a:rPr lang="en-US" sz="800">
                <a:solidFill>
                  <a:schemeClr val="bg1"/>
                </a:solidFill>
                <a:latin typeface="Arial "/>
              </a:rPr>
              <a:t>X</a:t>
            </a:r>
            <a:r>
              <a:rPr lang="en-US" sz="2000">
                <a:latin typeface="Arial "/>
              </a:rPr>
              <a:t/>
            </a:r>
            <a:br>
              <a:rPr lang="en-US" sz="2000">
                <a:latin typeface="Arial "/>
              </a:rPr>
            </a:br>
            <a:r>
              <a:rPr lang="en-US" sz="2000" b="1" i="1">
                <a:solidFill>
                  <a:srgbClr val="0070C0"/>
                </a:solidFill>
                <a:latin typeface="Arial "/>
              </a:rPr>
              <a:t>Or:</a:t>
            </a:r>
            <a:r>
              <a:rPr lang="en-US" sz="2000">
                <a:latin typeface="Arial "/>
              </a:rPr>
              <a:t> </a:t>
            </a:r>
            <a:br>
              <a:rPr lang="en-US" sz="2000">
                <a:latin typeface="Arial "/>
              </a:rPr>
            </a:br>
            <a:r>
              <a:rPr lang="en-US" sz="500">
                <a:solidFill>
                  <a:schemeClr val="bg1"/>
                </a:solidFill>
                <a:latin typeface="Arial "/>
              </a:rPr>
              <a:t> X</a:t>
            </a:r>
            <a:endParaRPr lang="en-US" sz="2000">
              <a:latin typeface="Arial "/>
            </a:endParaRPr>
          </a:p>
          <a:p>
            <a:pPr eaLnBrk="1" hangingPunct="1">
              <a:lnSpc>
                <a:spcPct val="90000"/>
              </a:lnSpc>
              <a:buFont typeface="Wingdings" pitchFamily="2" charset="2"/>
              <a:buChar char="§"/>
            </a:pPr>
            <a:r>
              <a:rPr lang="en-US" sz="2000">
                <a:latin typeface="Arial "/>
              </a:rPr>
              <a:t>If the GDP browser window is not the active window, from the </a:t>
            </a:r>
            <a:r>
              <a:rPr lang="en-US" sz="2000" b="1">
                <a:latin typeface="Arial "/>
              </a:rPr>
              <a:t>Windows</a:t>
            </a:r>
            <a:r>
              <a:rPr lang="en-US" sz="2000">
                <a:latin typeface="Arial "/>
              </a:rPr>
              <a:t> </a:t>
            </a:r>
            <a:r>
              <a:rPr lang="en-US" sz="2000" b="1">
                <a:latin typeface="Arial "/>
              </a:rPr>
              <a:t>Taskbar</a:t>
            </a:r>
            <a:r>
              <a:rPr lang="en-US" sz="2000">
                <a:latin typeface="Arial "/>
              </a:rPr>
              <a:t>, click the task button named </a:t>
            </a:r>
            <a:r>
              <a:rPr lang="en-US" sz="2000" b="1">
                <a:latin typeface="Arial "/>
              </a:rPr>
              <a:t>GDP11e – Internet Explorer</a:t>
            </a:r>
            <a:r>
              <a:rPr lang="en-US" sz="2000">
                <a:latin typeface="Arial "/>
              </a:rPr>
              <a:t> or </a:t>
            </a:r>
            <a:r>
              <a:rPr lang="en-US" sz="2000" b="1">
                <a:latin typeface="Arial "/>
              </a:rPr>
              <a:t>GDP11e – Mozilla Firefox </a:t>
            </a:r>
            <a:r>
              <a:rPr lang="en-US" sz="2000">
                <a:latin typeface="Arial "/>
              </a:rPr>
              <a:t>to resume GDP activities.</a:t>
            </a:r>
          </a:p>
          <a:p>
            <a:pPr eaLnBrk="1" hangingPunct="1">
              <a:lnSpc>
                <a:spcPct val="90000"/>
              </a:lnSpc>
              <a:buFont typeface="Wingdings" pitchFamily="2" charset="2"/>
              <a:buChar char="§"/>
            </a:pPr>
            <a:endParaRPr lang="en-US" sz="2000">
              <a:latin typeface="Arial "/>
            </a:endParaRPr>
          </a:p>
        </p:txBody>
      </p:sp>
      <p:sp>
        <p:nvSpPr>
          <p:cNvPr id="20484" name="Text Box 4"/>
          <p:cNvSpPr txBox="1">
            <a:spLocks noChangeArrowheads="1"/>
          </p:cNvSpPr>
          <p:nvPr/>
        </p:nvSpPr>
        <p:spPr bwMode="auto">
          <a:xfrm>
            <a:off x="1362075" y="1195388"/>
            <a:ext cx="74310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r>
              <a:rPr lang="en-US" sz="2400" b="1">
                <a:solidFill>
                  <a:srgbClr val="0070C0"/>
                </a:solidFill>
                <a:latin typeface="Arial Narrow" pitchFamily="34" charset="0"/>
              </a:rPr>
              <a:t>Best Practice: </a:t>
            </a:r>
            <a:r>
              <a:rPr lang="en-US" sz="2400">
                <a:latin typeface="Arial Narrow" pitchFamily="34" charset="0"/>
              </a:rPr>
              <a:t>When you save a file before closing it, always use </a:t>
            </a:r>
            <a:r>
              <a:rPr lang="en-US" sz="2400" b="1">
                <a:latin typeface="Arial Narrow" pitchFamily="34" charset="0"/>
              </a:rPr>
              <a:t>Save As </a:t>
            </a:r>
            <a:r>
              <a:rPr lang="en-US" sz="2400">
                <a:latin typeface="Arial Narrow" pitchFamily="34" charset="0"/>
              </a:rPr>
              <a:t>(</a:t>
            </a:r>
            <a:r>
              <a:rPr lang="en-US" sz="2400" b="1">
                <a:latin typeface="Arial Narrow" pitchFamily="34" charset="0"/>
              </a:rPr>
              <a:t>F12</a:t>
            </a:r>
            <a:r>
              <a:rPr lang="en-US" sz="2400">
                <a:latin typeface="Arial Narrow" pitchFamily="34" charset="0"/>
              </a:rPr>
              <a:t>) rather than </a:t>
            </a:r>
            <a:r>
              <a:rPr lang="en-US" sz="2400" b="1">
                <a:latin typeface="Arial Narrow" pitchFamily="34" charset="0"/>
              </a:rPr>
              <a:t>Save</a:t>
            </a:r>
            <a:r>
              <a:rPr lang="en-US" sz="2400">
                <a:latin typeface="Arial Narrow" pitchFamily="34" charset="0"/>
              </a:rPr>
              <a:t> to verify or change the save location so that you can later find and upload this previously saved file using </a:t>
            </a:r>
            <a:r>
              <a:rPr lang="en-US" sz="2400" b="1">
                <a:latin typeface="Arial Narrow" pitchFamily="34" charset="0"/>
              </a:rPr>
              <a:t>Browse</a:t>
            </a:r>
            <a:r>
              <a:rPr lang="en-US" sz="2400">
                <a:latin typeface="Arial Narrow" pitchFamily="34" charset="0"/>
              </a:rPr>
              <a:t> in GDP.</a:t>
            </a:r>
          </a:p>
        </p:txBody>
      </p:sp>
      <p:sp>
        <p:nvSpPr>
          <p:cNvPr id="5" name="Text Box 5"/>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14</a:t>
            </a:r>
          </a:p>
        </p:txBody>
      </p:sp>
      <p:pic>
        <p:nvPicPr>
          <p:cNvPr id="20486" name="Picture 6" descr="MC9004326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1187450"/>
            <a:ext cx="611188"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54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85875" y="0"/>
            <a:ext cx="6656388"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Lesson 30E</a:t>
            </a:r>
          </a:p>
        </p:txBody>
      </p:sp>
      <p:sp>
        <p:nvSpPr>
          <p:cNvPr id="21507" name="Text Box 3" descr="Rectangle: Click to edit Master text styles&#10;Second level&#10;Third level&#10;Fourth level&#10;Fifth level"/>
          <p:cNvSpPr txBox="1">
            <a:spLocks noChangeArrowheads="1"/>
          </p:cNvSpPr>
          <p:nvPr/>
        </p:nvSpPr>
        <p:spPr bwMode="auto">
          <a:xfrm>
            <a:off x="1296988" y="1130300"/>
            <a:ext cx="7453312"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buClr>
                <a:schemeClr val="accent1"/>
              </a:buClr>
              <a:buSzPct val="80000"/>
              <a:buFont typeface="Wingdings" pitchFamily="2" charset="2"/>
              <a:buChar char="§"/>
            </a:pPr>
            <a:r>
              <a:rPr lang="en-US" sz="2000">
                <a:latin typeface="Arial "/>
              </a:rPr>
              <a:t>Lesson 30 is presented next because it includes a typical Practice exercise and document processing job. You will not complete Lesson 30 until later in the semester.</a:t>
            </a:r>
          </a:p>
          <a:p>
            <a:pPr>
              <a:lnSpc>
                <a:spcPct val="90000"/>
              </a:lnSpc>
              <a:spcBef>
                <a:spcPts val="600"/>
              </a:spcBef>
              <a:buClr>
                <a:schemeClr val="accent1"/>
              </a:buClr>
              <a:buSzPct val="80000"/>
              <a:buFont typeface="Wingdings" pitchFamily="2" charset="2"/>
              <a:buChar char="§"/>
            </a:pPr>
            <a:r>
              <a:rPr lang="en-US" sz="2000">
                <a:latin typeface="Arial "/>
              </a:rPr>
              <a:t>Click </a:t>
            </a:r>
            <a:r>
              <a:rPr lang="en-US" sz="2000" b="1">
                <a:latin typeface="Arial "/>
              </a:rPr>
              <a:t>Start Work</a:t>
            </a:r>
            <a:r>
              <a:rPr lang="en-US" sz="2000">
                <a:latin typeface="Arial "/>
              </a:rPr>
              <a:t>, and follow the same steps to download the start file as you did in Lesson 21E; then follow the steps in the Practice exercise, page 48.</a:t>
            </a:r>
          </a:p>
          <a:p>
            <a:pPr>
              <a:lnSpc>
                <a:spcPct val="90000"/>
              </a:lnSpc>
              <a:spcBef>
                <a:spcPts val="600"/>
              </a:spcBef>
              <a:buClr>
                <a:schemeClr val="accent1"/>
              </a:buClr>
              <a:buSzPct val="80000"/>
              <a:buFont typeface="Wingdings" pitchFamily="2" charset="2"/>
              <a:buChar char="§"/>
            </a:pPr>
            <a:r>
              <a:rPr lang="en-US" sz="2000">
                <a:latin typeface="Arial "/>
              </a:rPr>
              <a:t>In step 4, save </a:t>
            </a:r>
            <a:r>
              <a:rPr lang="en-US" sz="2000" i="1">
                <a:latin typeface="Arial "/>
              </a:rPr>
              <a:t>practice-30</a:t>
            </a:r>
            <a:r>
              <a:rPr lang="en-US" sz="2000">
                <a:latin typeface="Arial "/>
              </a:rPr>
              <a:t> to the </a:t>
            </a:r>
            <a:r>
              <a:rPr lang="en-US" sz="2000" b="1">
                <a:latin typeface="Arial "/>
              </a:rPr>
              <a:t>GDPFILES</a:t>
            </a:r>
            <a:r>
              <a:rPr lang="en-US" sz="2000">
                <a:latin typeface="Arial "/>
              </a:rPr>
              <a:t> directory.</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238" y="3597275"/>
            <a:ext cx="6848475" cy="2333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1417638" y="6278563"/>
            <a:ext cx="6875462" cy="339725"/>
          </a:xfrm>
          <a:prstGeom prst="rect">
            <a:avLst/>
          </a:prstGeom>
          <a:noFill/>
          <a:ln w="9525">
            <a:noFill/>
            <a:miter lim="800000"/>
            <a:headEnd/>
            <a:tailEnd/>
          </a:ln>
        </p:spPr>
        <p:txBody>
          <a:bodyPr>
            <a:spAutoFit/>
          </a:bodyPr>
          <a:lstStyle/>
          <a:p>
            <a:pPr fontAlgn="base">
              <a:spcBef>
                <a:spcPct val="50000"/>
              </a:spcBef>
              <a:spcAft>
                <a:spcPct val="0"/>
              </a:spcAft>
              <a:defRPr/>
            </a:pPr>
            <a:r>
              <a:rPr lang="en-US" sz="1600" b="1" dirty="0">
                <a:solidFill>
                  <a:srgbClr val="002060"/>
                </a:solidFill>
                <a:latin typeface="Arial" pitchFamily="34" charset="0"/>
                <a:ea typeface="Verdana" pitchFamily="34" charset="0"/>
                <a:cs typeface="Arial" pitchFamily="34" charset="0"/>
              </a:rPr>
              <a:t>Note</a:t>
            </a:r>
            <a:r>
              <a:rPr lang="en-US" sz="1600" dirty="0">
                <a:solidFill>
                  <a:srgbClr val="002060"/>
                </a:solidFill>
                <a:latin typeface="Arial" pitchFamily="34" charset="0"/>
                <a:ea typeface="Verdana" pitchFamily="34" charset="0"/>
                <a:cs typeface="Arial" pitchFamily="34" charset="0"/>
              </a:rPr>
              <a:t>: N</a:t>
            </a:r>
            <a:r>
              <a:rPr lang="en-US" sz="1600" dirty="0">
                <a:latin typeface="Arial "/>
              </a:rPr>
              <a:t>one of the Practice exercises are ever permanently saved in GDP.</a:t>
            </a:r>
            <a:endParaRPr lang="en-US" sz="1600" dirty="0">
              <a:solidFill>
                <a:schemeClr val="bg2">
                  <a:lumMod val="25000"/>
                </a:schemeClr>
              </a:solidFill>
              <a:latin typeface="Tahoma" pitchFamily="34" charset="0"/>
            </a:endParaRPr>
          </a:p>
        </p:txBody>
      </p:sp>
      <p:sp>
        <p:nvSpPr>
          <p:cNvPr id="7" name="Text Box 6"/>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15</a:t>
            </a:r>
          </a:p>
        </p:txBody>
      </p:sp>
    </p:spTree>
    <p:extLst>
      <p:ext uri="{BB962C8B-B14F-4D97-AF65-F5344CB8AC3E}">
        <p14:creationId xmlns:p14="http://schemas.microsoft.com/office/powerpoint/2010/main" val="3117575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76350" y="0"/>
            <a:ext cx="6656388"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Document Processing Jobs</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1985963"/>
            <a:ext cx="6742113" cy="4649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2" name="Text Box 4"/>
          <p:cNvSpPr txBox="1">
            <a:spLocks noChangeArrowheads="1"/>
          </p:cNvSpPr>
          <p:nvPr/>
        </p:nvSpPr>
        <p:spPr bwMode="auto">
          <a:xfrm>
            <a:off x="1414463" y="1111250"/>
            <a:ext cx="7462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r>
              <a:rPr lang="en-US" sz="2000">
                <a:latin typeface="Arial "/>
              </a:rPr>
              <a:t>Correspondence 30-19 is a typical document processing job and is also designated as a Proofreading Check in your textbook.</a:t>
            </a:r>
          </a:p>
        </p:txBody>
      </p:sp>
      <p:sp>
        <p:nvSpPr>
          <p:cNvPr id="5" name="Text Box 5"/>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16</a:t>
            </a:r>
          </a:p>
        </p:txBody>
      </p:sp>
    </p:spTree>
    <p:extLst>
      <p:ext uri="{BB962C8B-B14F-4D97-AF65-F5344CB8AC3E}">
        <p14:creationId xmlns:p14="http://schemas.microsoft.com/office/powerpoint/2010/main" val="931935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p:cNvSpPr>
          <p:nvPr>
            <p:ph type="title" idx="4294967295"/>
          </p:nvPr>
        </p:nvSpPr>
        <p:spPr>
          <a:xfrm>
            <a:off x="1285875" y="0"/>
            <a:ext cx="749935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Use the Reference Manual</a:t>
            </a:r>
          </a:p>
        </p:txBody>
      </p:sp>
      <p:pic>
        <p:nvPicPr>
          <p:cNvPr id="23555" name="Picture 12"/>
          <p:cNvPicPr>
            <a:picLocks noChangeAspect="1" noChangeArrowheads="1"/>
          </p:cNvPicPr>
          <p:nvPr/>
        </p:nvPicPr>
        <p:blipFill>
          <a:blip r:embed="rId3">
            <a:extLst>
              <a:ext uri="{28A0092B-C50C-407E-A947-70E740481C1C}">
                <a14:useLocalDpi xmlns:a14="http://schemas.microsoft.com/office/drawing/2010/main" val="0"/>
              </a:ext>
            </a:extLst>
          </a:blip>
          <a:srcRect b="35211"/>
          <a:stretch>
            <a:fillRect/>
          </a:stretch>
        </p:blipFill>
        <p:spPr bwMode="auto">
          <a:xfrm>
            <a:off x="1276350" y="2373313"/>
            <a:ext cx="7648575" cy="3952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6" name="Text Box 4" descr="Rectangle: Click to edit Master text styles&#10;Second level&#10;Third level&#10;Fourth level&#10;Fifth level"/>
          <p:cNvSpPr txBox="1">
            <a:spLocks noChangeArrowheads="1"/>
          </p:cNvSpPr>
          <p:nvPr/>
        </p:nvSpPr>
        <p:spPr bwMode="auto">
          <a:xfrm>
            <a:off x="1285875" y="1098550"/>
            <a:ext cx="76136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buClr>
                <a:schemeClr val="accent1"/>
              </a:buClr>
              <a:buSzPct val="80000"/>
              <a:buFont typeface="Wingdings" pitchFamily="2" charset="2"/>
              <a:buChar char="§"/>
            </a:pPr>
            <a:r>
              <a:rPr lang="en-US">
                <a:latin typeface="Arial "/>
              </a:rPr>
              <a:t>Review any formatting information or steps in the textbook before beginning any document processing job. Formatting must be correct.</a:t>
            </a:r>
          </a:p>
          <a:p>
            <a:pPr>
              <a:lnSpc>
                <a:spcPct val="90000"/>
              </a:lnSpc>
              <a:spcBef>
                <a:spcPts val="600"/>
              </a:spcBef>
              <a:buClr>
                <a:schemeClr val="accent1"/>
              </a:buClr>
              <a:buSzPct val="80000"/>
              <a:buFont typeface="Wingdings" pitchFamily="2" charset="2"/>
              <a:buChar char="§"/>
            </a:pPr>
            <a:r>
              <a:rPr lang="en-US">
                <a:latin typeface="Arial "/>
              </a:rPr>
              <a:t>Review the corresponding section in the electronic Reference Manual in GDP or the printed one in the front of the textbooks as needed.</a:t>
            </a:r>
          </a:p>
        </p:txBody>
      </p:sp>
      <p:sp>
        <p:nvSpPr>
          <p:cNvPr id="5" name="Text Box 5"/>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17</a:t>
            </a:r>
          </a:p>
        </p:txBody>
      </p:sp>
    </p:spTree>
    <p:extLst>
      <p:ext uri="{BB962C8B-B14F-4D97-AF65-F5344CB8AC3E}">
        <p14:creationId xmlns:p14="http://schemas.microsoft.com/office/powerpoint/2010/main" val="3636953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96988" y="0"/>
            <a:ext cx="6656387"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GDP—Start Work</a:t>
            </a:r>
          </a:p>
        </p:txBody>
      </p:sp>
      <p:sp>
        <p:nvSpPr>
          <p:cNvPr id="24579" name="Rectangle 3" descr="Rectangle: Click to edit Master text styles&#10;Second level&#10;Third level&#10;Fourth level&#10;Fifth level"/>
          <p:cNvSpPr>
            <a:spLocks noGrp="1" noChangeArrowheads="1"/>
          </p:cNvSpPr>
          <p:nvPr>
            <p:ph type="body" idx="4294967295"/>
          </p:nvPr>
        </p:nvSpPr>
        <p:spPr>
          <a:xfrm>
            <a:off x="1317625" y="1871663"/>
            <a:ext cx="7453313" cy="3275012"/>
          </a:xfrm>
        </p:spPr>
        <p:txBody>
          <a:bodyPr/>
          <a:lstStyle/>
          <a:p>
            <a:pPr eaLnBrk="1" hangingPunct="1">
              <a:lnSpc>
                <a:spcPct val="90000"/>
              </a:lnSpc>
              <a:buFont typeface="Wingdings" pitchFamily="2" charset="2"/>
              <a:buChar char="§"/>
            </a:pPr>
            <a:r>
              <a:rPr lang="en-US" sz="1800">
                <a:latin typeface="Arial" charset="0"/>
                <a:cs typeface="Arial" charset="0"/>
              </a:rPr>
              <a:t>Any previous attempts at this job are not reopened; instead, GDP downloads the starting file for this document (typically, a blank screen with an assigned file name). </a:t>
            </a:r>
          </a:p>
          <a:p>
            <a:pPr eaLnBrk="1" hangingPunct="1">
              <a:lnSpc>
                <a:spcPct val="90000"/>
              </a:lnSpc>
              <a:buFont typeface="Wingdings" pitchFamily="2" charset="2"/>
              <a:buChar char="§"/>
            </a:pPr>
            <a:r>
              <a:rPr lang="en-US" sz="1800">
                <a:latin typeface="Arial" charset="0"/>
                <a:cs typeface="Arial" charset="0"/>
              </a:rPr>
              <a:t>A time stamp is added (any </a:t>
            </a:r>
            <a:r>
              <a:rPr lang="en-US" sz="1800" b="1">
                <a:latin typeface="Arial" charset="0"/>
                <a:cs typeface="Arial" charset="0"/>
              </a:rPr>
              <a:t>Start Work</a:t>
            </a:r>
            <a:r>
              <a:rPr lang="en-US" sz="1800">
                <a:latin typeface="Arial" charset="0"/>
                <a:cs typeface="Arial" charset="0"/>
              </a:rPr>
              <a:t> attempt is considered a new attempt by GDP), and time restarts from zero—</a:t>
            </a:r>
            <a:r>
              <a:rPr lang="en-US" sz="1800" b="1">
                <a:latin typeface="Arial" charset="0"/>
                <a:cs typeface="Arial" charset="0"/>
              </a:rPr>
              <a:t>Time</a:t>
            </a:r>
            <a:r>
              <a:rPr lang="en-US" sz="1800">
                <a:latin typeface="Arial" charset="0"/>
                <a:cs typeface="Arial" charset="0"/>
              </a:rPr>
              <a:t> </a:t>
            </a:r>
            <a:r>
              <a:rPr lang="en-US" sz="1800" b="1">
                <a:latin typeface="Arial" charset="0"/>
                <a:cs typeface="Arial" charset="0"/>
              </a:rPr>
              <a:t>Spent</a:t>
            </a:r>
            <a:r>
              <a:rPr lang="en-US" sz="1800">
                <a:latin typeface="Arial" charset="0"/>
                <a:cs typeface="Arial" charset="0"/>
              </a:rPr>
              <a:t>, which will be recorded later in the </a:t>
            </a:r>
            <a:r>
              <a:rPr lang="en-US" sz="1800" b="1">
                <a:latin typeface="Arial" charset="0"/>
                <a:cs typeface="Arial" charset="0"/>
              </a:rPr>
              <a:t>Portfolio</a:t>
            </a:r>
            <a:r>
              <a:rPr lang="en-US" sz="1800">
                <a:latin typeface="Arial" charset="0"/>
                <a:cs typeface="Arial" charset="0"/>
              </a:rPr>
              <a:t>, begins to accumulate now. </a:t>
            </a:r>
            <a:r>
              <a:rPr lang="en-US" sz="2000">
                <a:latin typeface="Arial "/>
              </a:rPr>
              <a:t/>
            </a:r>
            <a:br>
              <a:rPr lang="en-US" sz="2000">
                <a:latin typeface="Arial "/>
              </a:rPr>
            </a:br>
            <a:r>
              <a:rPr lang="en-US" sz="2000">
                <a:latin typeface="Arial "/>
              </a:rPr>
              <a:t/>
            </a:r>
            <a:br>
              <a:rPr lang="en-US" sz="2000">
                <a:latin typeface="Arial "/>
              </a:rPr>
            </a:br>
            <a:r>
              <a:rPr lang="en-US" sz="1600" b="1">
                <a:solidFill>
                  <a:srgbClr val="FF0000"/>
                </a:solidFill>
                <a:latin typeface="Arial" charset="0"/>
                <a:ea typeface="Verdana" pitchFamily="34" charset="0"/>
                <a:cs typeface="Arial" charset="0"/>
              </a:rPr>
              <a:t>Note!</a:t>
            </a:r>
            <a:r>
              <a:rPr lang="en-US" sz="1600">
                <a:latin typeface="Arial" charset="0"/>
                <a:cs typeface="Arial" charset="0"/>
              </a:rPr>
              <a:t> </a:t>
            </a:r>
            <a:r>
              <a:rPr lang="en-US" sz="1600" b="1">
                <a:latin typeface="Arial "/>
              </a:rPr>
              <a:t>Time</a:t>
            </a:r>
            <a:r>
              <a:rPr lang="en-US" sz="1600">
                <a:latin typeface="Arial "/>
              </a:rPr>
              <a:t> </a:t>
            </a:r>
            <a:r>
              <a:rPr lang="en-US" sz="1600" b="1">
                <a:latin typeface="Arial "/>
              </a:rPr>
              <a:t>Spent</a:t>
            </a:r>
            <a:r>
              <a:rPr lang="en-US" sz="1600">
                <a:latin typeface="Arial "/>
              </a:rPr>
              <a:t> is recorded in your </a:t>
            </a:r>
            <a:r>
              <a:rPr lang="en-US" sz="1600" b="1">
                <a:latin typeface="Arial "/>
              </a:rPr>
              <a:t>Portfolio</a:t>
            </a:r>
            <a:r>
              <a:rPr lang="en-US" sz="1600">
                <a:latin typeface="Arial "/>
              </a:rPr>
              <a:t> based on the time elapsed between </a:t>
            </a:r>
            <a:r>
              <a:rPr lang="en-US" sz="1600" b="1">
                <a:latin typeface="Arial "/>
              </a:rPr>
              <a:t>Start</a:t>
            </a:r>
            <a:r>
              <a:rPr lang="en-US" sz="1600">
                <a:latin typeface="Arial "/>
              </a:rPr>
              <a:t> </a:t>
            </a:r>
            <a:r>
              <a:rPr lang="en-US" sz="1600" b="1">
                <a:latin typeface="Arial "/>
              </a:rPr>
              <a:t>Work</a:t>
            </a:r>
            <a:r>
              <a:rPr lang="en-US" sz="1600">
                <a:latin typeface="Arial "/>
              </a:rPr>
              <a:t> and </a:t>
            </a:r>
            <a:r>
              <a:rPr lang="en-US" sz="1600" b="1">
                <a:latin typeface="Arial "/>
              </a:rPr>
              <a:t>Browse</a:t>
            </a:r>
            <a:r>
              <a:rPr lang="en-US" sz="1600">
                <a:latin typeface="Arial "/>
              </a:rPr>
              <a:t> actions. </a:t>
            </a:r>
            <a:r>
              <a:rPr lang="en-US" sz="1600">
                <a:latin typeface="Arial" charset="0"/>
                <a:cs typeface="Arial" charset="0"/>
              </a:rPr>
              <a:t>If you move away from this screen and return later to use </a:t>
            </a:r>
            <a:r>
              <a:rPr lang="en-US" sz="1600" b="1">
                <a:latin typeface="Arial" charset="0"/>
                <a:cs typeface="Arial" charset="0"/>
              </a:rPr>
              <a:t>Browse</a:t>
            </a:r>
            <a:r>
              <a:rPr lang="en-US" sz="1600">
                <a:latin typeface="Arial" charset="0"/>
                <a:cs typeface="Arial" charset="0"/>
              </a:rPr>
              <a:t> and </a:t>
            </a:r>
            <a:r>
              <a:rPr lang="en-US" sz="1600" b="1">
                <a:latin typeface="Arial" charset="0"/>
                <a:cs typeface="Arial" charset="0"/>
              </a:rPr>
              <a:t>Submit</a:t>
            </a:r>
            <a:r>
              <a:rPr lang="en-US" sz="1600">
                <a:latin typeface="Arial" charset="0"/>
                <a:cs typeface="Arial" charset="0"/>
              </a:rPr>
              <a:t> </a:t>
            </a:r>
            <a:r>
              <a:rPr lang="en-US" sz="1600" b="1">
                <a:latin typeface="Arial" charset="0"/>
                <a:cs typeface="Arial" charset="0"/>
              </a:rPr>
              <a:t>Work</a:t>
            </a:r>
            <a:r>
              <a:rPr lang="en-US" sz="1600">
                <a:latin typeface="Arial" charset="0"/>
                <a:cs typeface="Arial" charset="0"/>
              </a:rPr>
              <a:t>, GDP continues to add minutes to </a:t>
            </a:r>
            <a:r>
              <a:rPr lang="en-US" sz="1600" b="1">
                <a:latin typeface="Arial" charset="0"/>
                <a:cs typeface="Arial" charset="0"/>
              </a:rPr>
              <a:t>Time</a:t>
            </a:r>
            <a:r>
              <a:rPr lang="en-US" sz="1600">
                <a:latin typeface="Arial" charset="0"/>
                <a:cs typeface="Arial" charset="0"/>
              </a:rPr>
              <a:t> </a:t>
            </a:r>
            <a:r>
              <a:rPr lang="en-US" sz="1600" b="1">
                <a:latin typeface="Arial" charset="0"/>
                <a:cs typeface="Arial" charset="0"/>
              </a:rPr>
              <a:t>Spent</a:t>
            </a:r>
            <a:r>
              <a:rPr lang="en-US" sz="1600">
                <a:latin typeface="Arial" charset="0"/>
                <a:cs typeface="Arial" charset="0"/>
              </a:rPr>
              <a:t>. Therefore, if elapsed time is a factor in grading, use </a:t>
            </a:r>
            <a:r>
              <a:rPr lang="en-US" sz="1600" b="1">
                <a:latin typeface="Arial" charset="0"/>
                <a:cs typeface="Arial" charset="0"/>
              </a:rPr>
              <a:t>Submit</a:t>
            </a:r>
            <a:r>
              <a:rPr lang="en-US" sz="1600">
                <a:latin typeface="Arial" charset="0"/>
                <a:cs typeface="Arial" charset="0"/>
              </a:rPr>
              <a:t> </a:t>
            </a:r>
            <a:r>
              <a:rPr lang="en-US" sz="1600" b="1">
                <a:latin typeface="Arial" charset="0"/>
                <a:cs typeface="Arial" charset="0"/>
              </a:rPr>
              <a:t>Work</a:t>
            </a:r>
            <a:r>
              <a:rPr lang="en-US" sz="1600">
                <a:latin typeface="Arial" charset="0"/>
                <a:cs typeface="Arial" charset="0"/>
              </a:rPr>
              <a:t> immediately after browsing, and work quickly to complete any file management activities.</a:t>
            </a:r>
          </a:p>
        </p:txBody>
      </p:sp>
      <p:sp>
        <p:nvSpPr>
          <p:cNvPr id="24580" name="Rectangle 4"/>
          <p:cNvSpPr>
            <a:spLocks noChangeArrowheads="1"/>
          </p:cNvSpPr>
          <p:nvPr/>
        </p:nvSpPr>
        <p:spPr bwMode="auto">
          <a:xfrm>
            <a:off x="1328738" y="1114425"/>
            <a:ext cx="7591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pPr>
            <a:r>
              <a:rPr lang="en-US">
                <a:latin typeface="Arial "/>
              </a:rPr>
              <a:t>Click </a:t>
            </a:r>
            <a:r>
              <a:rPr lang="en-US" b="1">
                <a:latin typeface="Arial "/>
              </a:rPr>
              <a:t>Start Work</a:t>
            </a:r>
            <a:r>
              <a:rPr lang="en-US">
                <a:latin typeface="Arial "/>
              </a:rPr>
              <a:t>, to download the starting file. When you click </a:t>
            </a:r>
            <a:r>
              <a:rPr lang="en-US" b="1">
                <a:latin typeface="Arial "/>
              </a:rPr>
              <a:t>Start Work</a:t>
            </a:r>
            <a:r>
              <a:rPr lang="en-US">
                <a:latin typeface="Arial "/>
              </a:rPr>
              <a:t>, several things happen:</a:t>
            </a:r>
          </a:p>
        </p:txBody>
      </p:sp>
      <p:pic>
        <p:nvPicPr>
          <p:cNvPr id="24581" name="Picture 2"/>
          <p:cNvPicPr>
            <a:picLocks noChangeAspect="1" noChangeArrowheads="1"/>
          </p:cNvPicPr>
          <p:nvPr/>
        </p:nvPicPr>
        <p:blipFill>
          <a:blip r:embed="rId3">
            <a:extLst>
              <a:ext uri="{28A0092B-C50C-407E-A947-70E740481C1C}">
                <a14:useLocalDpi xmlns:a14="http://schemas.microsoft.com/office/drawing/2010/main" val="0"/>
              </a:ext>
            </a:extLst>
          </a:blip>
          <a:srcRect b="71301"/>
          <a:stretch>
            <a:fillRect/>
          </a:stretch>
        </p:blipFill>
        <p:spPr bwMode="auto">
          <a:xfrm>
            <a:off x="1722438" y="5249863"/>
            <a:ext cx="6837362" cy="1352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6"/>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18</a:t>
            </a:r>
          </a:p>
        </p:txBody>
      </p:sp>
    </p:spTree>
    <p:extLst>
      <p:ext uri="{BB962C8B-B14F-4D97-AF65-F5344CB8AC3E}">
        <p14:creationId xmlns:p14="http://schemas.microsoft.com/office/powerpoint/2010/main" val="4248207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308100" y="0"/>
            <a:ext cx="6656388"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Correspondence 30-19</a:t>
            </a:r>
          </a:p>
        </p:txBody>
      </p:sp>
      <p:sp>
        <p:nvSpPr>
          <p:cNvPr id="25603" name="Text Box 3" descr="Rectangle: Click to edit Master text styles&#10;Second level&#10;Third level&#10;Fourth level&#10;Fifth level"/>
          <p:cNvSpPr txBox="1">
            <a:spLocks noChangeArrowheads="1"/>
          </p:cNvSpPr>
          <p:nvPr/>
        </p:nvSpPr>
        <p:spPr bwMode="auto">
          <a:xfrm>
            <a:off x="1285875" y="1098550"/>
            <a:ext cx="745331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buClr>
                <a:schemeClr val="accent1"/>
              </a:buClr>
              <a:buSzPct val="80000"/>
              <a:buFont typeface="Wingdings" pitchFamily="2" charset="2"/>
              <a:buChar char="§"/>
            </a:pPr>
            <a:r>
              <a:rPr lang="en-US" sz="2400">
                <a:latin typeface="Arial "/>
              </a:rPr>
              <a:t>Open the starting file, type the job, and proofread carefully for keystroking and formatting errors correcting copy as you go.</a:t>
            </a:r>
          </a:p>
          <a:p>
            <a:pPr>
              <a:lnSpc>
                <a:spcPct val="90000"/>
              </a:lnSpc>
              <a:spcBef>
                <a:spcPts val="600"/>
              </a:spcBef>
              <a:buClr>
                <a:schemeClr val="accent1"/>
              </a:buClr>
              <a:buSzPct val="80000"/>
              <a:buFont typeface="Wingdings" pitchFamily="2" charset="2"/>
              <a:buChar char="§"/>
            </a:pPr>
            <a:r>
              <a:rPr lang="en-US" sz="2400">
                <a:latin typeface="Arial "/>
              </a:rPr>
              <a:t>Can you identify the errors below? Typically, we miss about 1/3 of all proofreading errors.</a:t>
            </a:r>
          </a:p>
        </p:txBody>
      </p:sp>
      <p:pic>
        <p:nvPicPr>
          <p:cNvPr id="256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713" y="3049588"/>
            <a:ext cx="4210050" cy="3524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0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488" y="3963988"/>
            <a:ext cx="2257425" cy="1162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6"/>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19</a:t>
            </a:r>
          </a:p>
        </p:txBody>
      </p:sp>
    </p:spTree>
    <p:extLst>
      <p:ext uri="{BB962C8B-B14F-4D97-AF65-F5344CB8AC3E}">
        <p14:creationId xmlns:p14="http://schemas.microsoft.com/office/powerpoint/2010/main" val="2281121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idx="4294967295"/>
          </p:nvPr>
        </p:nvSpPr>
        <p:spPr>
          <a:xfrm>
            <a:off x="1254125" y="212725"/>
            <a:ext cx="749935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Topics</a:t>
            </a:r>
          </a:p>
        </p:txBody>
      </p:sp>
      <p:sp>
        <p:nvSpPr>
          <p:cNvPr id="8195" name="Rectangle 3" descr="Rectangle: Click to edit Master text styles&#10;Second level&#10;Third level&#10;Fourth level&#10;Fifth level"/>
          <p:cNvSpPr>
            <a:spLocks noGrp="1" noChangeArrowheads="1"/>
          </p:cNvSpPr>
          <p:nvPr>
            <p:ph type="body" idx="4294967295"/>
          </p:nvPr>
        </p:nvSpPr>
        <p:spPr>
          <a:xfrm>
            <a:off x="1212850" y="1360488"/>
            <a:ext cx="3702050" cy="4092575"/>
          </a:xfrm>
          <a:noFill/>
        </p:spPr>
        <p:txBody>
          <a:bodyPr/>
          <a:lstStyle/>
          <a:p>
            <a:pPr eaLnBrk="1" hangingPunct="1">
              <a:lnSpc>
                <a:spcPct val="90000"/>
              </a:lnSpc>
              <a:spcAft>
                <a:spcPts val="1200"/>
              </a:spcAft>
              <a:buFont typeface="Wingdings" pitchFamily="2" charset="2"/>
              <a:buChar char="§"/>
            </a:pPr>
            <a:r>
              <a:rPr lang="en-US" sz="1800">
                <a:latin typeface="Arial "/>
              </a:rPr>
              <a:t>Practice exercises</a:t>
            </a:r>
          </a:p>
          <a:p>
            <a:pPr eaLnBrk="1" hangingPunct="1">
              <a:lnSpc>
                <a:spcPct val="90000"/>
              </a:lnSpc>
              <a:spcAft>
                <a:spcPts val="1200"/>
              </a:spcAft>
              <a:buFont typeface="Wingdings" pitchFamily="2" charset="2"/>
              <a:buChar char="§"/>
            </a:pPr>
            <a:r>
              <a:rPr lang="en-US" sz="1800">
                <a:latin typeface="Arial "/>
              </a:rPr>
              <a:t>Document processing (DP)</a:t>
            </a:r>
          </a:p>
          <a:p>
            <a:pPr eaLnBrk="1" hangingPunct="1">
              <a:lnSpc>
                <a:spcPct val="90000"/>
              </a:lnSpc>
              <a:spcAft>
                <a:spcPts val="1200"/>
              </a:spcAft>
              <a:buFont typeface="Wingdings" pitchFamily="2" charset="2"/>
              <a:buChar char="§"/>
            </a:pPr>
            <a:r>
              <a:rPr lang="en-US" sz="1800">
                <a:latin typeface="Arial "/>
              </a:rPr>
              <a:t>GDP on a Mac</a:t>
            </a:r>
          </a:p>
          <a:p>
            <a:pPr eaLnBrk="1" hangingPunct="1">
              <a:lnSpc>
                <a:spcPct val="90000"/>
              </a:lnSpc>
              <a:spcAft>
                <a:spcPts val="1200"/>
              </a:spcAft>
              <a:buFont typeface="Wingdings" pitchFamily="2" charset="2"/>
              <a:buChar char="§"/>
            </a:pPr>
            <a:r>
              <a:rPr lang="en-US" sz="1800">
                <a:latin typeface="Arial "/>
              </a:rPr>
              <a:t>Word Options</a:t>
            </a:r>
          </a:p>
          <a:p>
            <a:pPr eaLnBrk="1" hangingPunct="1">
              <a:lnSpc>
                <a:spcPct val="90000"/>
              </a:lnSpc>
              <a:spcAft>
                <a:spcPts val="1200"/>
              </a:spcAft>
              <a:buFont typeface="Wingdings" pitchFamily="2" charset="2"/>
              <a:buChar char="§"/>
            </a:pPr>
            <a:r>
              <a:rPr lang="en-US" sz="1800">
                <a:latin typeface="Arial "/>
              </a:rPr>
              <a:t>File management</a:t>
            </a:r>
          </a:p>
          <a:p>
            <a:pPr eaLnBrk="1" hangingPunct="1">
              <a:lnSpc>
                <a:spcPct val="90000"/>
              </a:lnSpc>
              <a:spcAft>
                <a:spcPts val="1200"/>
              </a:spcAft>
              <a:buFont typeface="Wingdings" pitchFamily="2" charset="2"/>
              <a:buChar char="§"/>
            </a:pPr>
            <a:r>
              <a:rPr lang="en-US" sz="1800">
                <a:latin typeface="Arial "/>
              </a:rPr>
              <a:t>Microsoft </a:t>
            </a:r>
            <a:r>
              <a:rPr lang="en-US" sz="1800" i="1">
                <a:latin typeface="Arial "/>
              </a:rPr>
              <a:t>Word Manual</a:t>
            </a:r>
          </a:p>
          <a:p>
            <a:pPr eaLnBrk="1" hangingPunct="1">
              <a:lnSpc>
                <a:spcPct val="90000"/>
              </a:lnSpc>
              <a:spcAft>
                <a:spcPts val="1200"/>
              </a:spcAft>
              <a:buFont typeface="Wingdings" pitchFamily="2" charset="2"/>
              <a:buChar char="§"/>
            </a:pPr>
            <a:r>
              <a:rPr lang="en-US" sz="1800">
                <a:latin typeface="Arial "/>
              </a:rPr>
              <a:t>Lesson 21E: file management and orientation to Practice exercises</a:t>
            </a:r>
          </a:p>
          <a:p>
            <a:pPr eaLnBrk="1" hangingPunct="1">
              <a:lnSpc>
                <a:spcPct val="90000"/>
              </a:lnSpc>
              <a:spcAft>
                <a:spcPts val="1200"/>
              </a:spcAft>
              <a:buFont typeface="Wingdings" pitchFamily="2" charset="2"/>
              <a:buChar char="§"/>
            </a:pPr>
            <a:r>
              <a:rPr lang="en-US" sz="1800">
                <a:latin typeface="Arial "/>
              </a:rPr>
              <a:t>Return to GDP routine</a:t>
            </a:r>
          </a:p>
          <a:p>
            <a:pPr eaLnBrk="1" hangingPunct="1">
              <a:lnSpc>
                <a:spcPct val="90000"/>
              </a:lnSpc>
              <a:spcAft>
                <a:spcPts val="1200"/>
              </a:spcAft>
              <a:buFont typeface="Wingdings" pitchFamily="2" charset="2"/>
              <a:buChar char="§"/>
            </a:pPr>
            <a:r>
              <a:rPr lang="en-US" sz="1800">
                <a:latin typeface="Arial "/>
              </a:rPr>
              <a:t>Lesson 30E and Correspondence 30-19: typical Practice exercise and DP job</a:t>
            </a:r>
          </a:p>
          <a:p>
            <a:pPr eaLnBrk="1" hangingPunct="1">
              <a:lnSpc>
                <a:spcPct val="90000"/>
              </a:lnSpc>
              <a:spcAft>
                <a:spcPts val="1200"/>
              </a:spcAft>
              <a:buFont typeface="Wingdings" pitchFamily="2" charset="2"/>
              <a:buChar char="§"/>
            </a:pPr>
            <a:endParaRPr lang="en-US" sz="1800" i="1">
              <a:latin typeface="Arial "/>
            </a:endParaRPr>
          </a:p>
          <a:p>
            <a:pPr eaLnBrk="1" hangingPunct="1">
              <a:lnSpc>
                <a:spcPct val="90000"/>
              </a:lnSpc>
              <a:spcAft>
                <a:spcPts val="1200"/>
              </a:spcAft>
              <a:buFont typeface="Wingdings" pitchFamily="2" charset="2"/>
              <a:buChar char="§"/>
            </a:pPr>
            <a:endParaRPr lang="en-US" sz="1800">
              <a:latin typeface="Arial "/>
            </a:endParaRPr>
          </a:p>
        </p:txBody>
      </p:sp>
      <p:sp>
        <p:nvSpPr>
          <p:cNvPr id="5" name="Text Box 4"/>
          <p:cNvSpPr txBox="1"/>
          <p:nvPr/>
        </p:nvSpPr>
        <p:spPr>
          <a:xfrm>
            <a:off x="8580438" y="6340475"/>
            <a:ext cx="500062" cy="368300"/>
          </a:xfrm>
          <a:prstGeom prst="rect">
            <a:avLst/>
          </a:prstGeom>
          <a:noFill/>
        </p:spPr>
        <p:txBody>
          <a:bodyPr>
            <a:spAutoFit/>
          </a:bodyPr>
          <a:lstStyle/>
          <a:p>
            <a:pPr>
              <a:defRPr/>
            </a:pPr>
            <a:r>
              <a:rPr lang="en-US" dirty="0">
                <a:solidFill>
                  <a:schemeClr val="bg1">
                    <a:lumMod val="65000"/>
                  </a:schemeClr>
                </a:solidFill>
              </a:rPr>
              <a:t>2</a:t>
            </a:r>
          </a:p>
        </p:txBody>
      </p:sp>
      <p:sp>
        <p:nvSpPr>
          <p:cNvPr id="8197" name="Text Box 5" descr="Rectangle: Click to edit Master text styles&#10;Second level&#10;Third level&#10;Fourth level&#10;Fifth level"/>
          <p:cNvSpPr txBox="1">
            <a:spLocks noChangeArrowheads="1"/>
          </p:cNvSpPr>
          <p:nvPr/>
        </p:nvSpPr>
        <p:spPr bwMode="auto">
          <a:xfrm>
            <a:off x="4937125" y="1427163"/>
            <a:ext cx="374015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spcAft>
                <a:spcPts val="1200"/>
              </a:spcAft>
              <a:buClr>
                <a:schemeClr val="accent1"/>
              </a:buClr>
              <a:buSzPct val="80000"/>
              <a:buFont typeface="Wingdings" pitchFamily="2" charset="2"/>
              <a:buChar char="§"/>
            </a:pPr>
            <a:r>
              <a:rPr lang="en-US">
                <a:latin typeface="Arial "/>
              </a:rPr>
              <a:t>Reference Manual</a:t>
            </a:r>
          </a:p>
          <a:p>
            <a:pPr>
              <a:lnSpc>
                <a:spcPct val="90000"/>
              </a:lnSpc>
              <a:spcBef>
                <a:spcPts val="600"/>
              </a:spcBef>
              <a:spcAft>
                <a:spcPts val="1200"/>
              </a:spcAft>
              <a:buClr>
                <a:schemeClr val="accent1"/>
              </a:buClr>
              <a:buSzPct val="80000"/>
              <a:buFont typeface="Wingdings" pitchFamily="2" charset="2"/>
              <a:buChar char="§"/>
            </a:pPr>
            <a:r>
              <a:rPr lang="en-US">
                <a:latin typeface="Arial "/>
              </a:rPr>
              <a:t>GDP routines: Start Work, manage files, Browse, and Submit Work</a:t>
            </a:r>
          </a:p>
          <a:p>
            <a:pPr>
              <a:lnSpc>
                <a:spcPct val="90000"/>
              </a:lnSpc>
              <a:spcBef>
                <a:spcPts val="600"/>
              </a:spcBef>
              <a:spcAft>
                <a:spcPts val="1200"/>
              </a:spcAft>
              <a:buClr>
                <a:schemeClr val="accent1"/>
              </a:buClr>
              <a:buSzPct val="80000"/>
              <a:buFont typeface="Wingdings" pitchFamily="2" charset="2"/>
              <a:buChar char="§"/>
            </a:pPr>
            <a:r>
              <a:rPr lang="en-US">
                <a:latin typeface="Arial "/>
              </a:rPr>
              <a:t> Annotations</a:t>
            </a:r>
          </a:p>
          <a:p>
            <a:pPr>
              <a:lnSpc>
                <a:spcPct val="90000"/>
              </a:lnSpc>
              <a:spcBef>
                <a:spcPts val="600"/>
              </a:spcBef>
              <a:spcAft>
                <a:spcPts val="1200"/>
              </a:spcAft>
              <a:buClr>
                <a:schemeClr val="accent1"/>
              </a:buClr>
              <a:buSzPct val="80000"/>
              <a:buFont typeface="Wingdings" pitchFamily="2" charset="2"/>
              <a:buChar char="§"/>
            </a:pPr>
            <a:r>
              <a:rPr lang="en-US">
                <a:latin typeface="Arial "/>
              </a:rPr>
              <a:t>Edit work</a:t>
            </a:r>
          </a:p>
          <a:p>
            <a:pPr>
              <a:lnSpc>
                <a:spcPct val="90000"/>
              </a:lnSpc>
              <a:spcBef>
                <a:spcPts val="600"/>
              </a:spcBef>
              <a:spcAft>
                <a:spcPts val="1200"/>
              </a:spcAft>
              <a:buClr>
                <a:schemeClr val="accent1"/>
              </a:buClr>
              <a:buSzPct val="80000"/>
              <a:buFont typeface="Wingdings" pitchFamily="2" charset="2"/>
              <a:buChar char="§"/>
            </a:pPr>
            <a:r>
              <a:rPr lang="en-US">
                <a:latin typeface="Arial "/>
              </a:rPr>
              <a:t>Scoring results</a:t>
            </a:r>
          </a:p>
          <a:p>
            <a:pPr>
              <a:lnSpc>
                <a:spcPct val="90000"/>
              </a:lnSpc>
              <a:spcBef>
                <a:spcPts val="600"/>
              </a:spcBef>
              <a:spcAft>
                <a:spcPts val="1200"/>
              </a:spcAft>
              <a:buClr>
                <a:schemeClr val="accent1"/>
              </a:buClr>
              <a:buSzPct val="80000"/>
              <a:buFont typeface="Wingdings" pitchFamily="2" charset="2"/>
              <a:buChar char="§"/>
            </a:pPr>
            <a:r>
              <a:rPr lang="en-US">
                <a:latin typeface="Arial "/>
              </a:rPr>
              <a:t>Developing proofreading skills</a:t>
            </a:r>
          </a:p>
          <a:p>
            <a:pPr>
              <a:lnSpc>
                <a:spcPct val="90000"/>
              </a:lnSpc>
              <a:spcBef>
                <a:spcPts val="600"/>
              </a:spcBef>
              <a:spcAft>
                <a:spcPts val="1200"/>
              </a:spcAft>
              <a:buClr>
                <a:schemeClr val="accent1"/>
              </a:buClr>
              <a:buSzPct val="80000"/>
              <a:buFont typeface="Wingdings" pitchFamily="2" charset="2"/>
              <a:buChar char="§"/>
            </a:pPr>
            <a:r>
              <a:rPr lang="en-US">
                <a:latin typeface="Arial "/>
              </a:rPr>
              <a:t>Proofreading Checks</a:t>
            </a:r>
          </a:p>
          <a:p>
            <a:pPr>
              <a:lnSpc>
                <a:spcPct val="90000"/>
              </a:lnSpc>
              <a:spcBef>
                <a:spcPts val="600"/>
              </a:spcBef>
              <a:spcAft>
                <a:spcPts val="1200"/>
              </a:spcAft>
              <a:buClr>
                <a:schemeClr val="accent1"/>
              </a:buClr>
              <a:buSzPct val="80000"/>
              <a:buFont typeface="Wingdings" pitchFamily="2" charset="2"/>
              <a:buChar char="§"/>
            </a:pPr>
            <a:r>
              <a:rPr lang="en-US">
                <a:latin typeface="Arial "/>
              </a:rPr>
              <a:t>Extra credit</a:t>
            </a:r>
          </a:p>
          <a:p>
            <a:pPr>
              <a:lnSpc>
                <a:spcPct val="90000"/>
              </a:lnSpc>
              <a:spcBef>
                <a:spcPts val="600"/>
              </a:spcBef>
              <a:spcAft>
                <a:spcPts val="1200"/>
              </a:spcAft>
              <a:buClr>
                <a:schemeClr val="accent1"/>
              </a:buClr>
              <a:buSzPct val="80000"/>
              <a:buFont typeface="Wingdings" pitchFamily="2" charset="2"/>
              <a:buChar char="§"/>
            </a:pPr>
            <a:r>
              <a:rPr lang="en-US">
                <a:latin typeface="Arial "/>
              </a:rPr>
              <a:t>Document assessment and Gradebook</a:t>
            </a:r>
          </a:p>
        </p:txBody>
      </p:sp>
    </p:spTree>
    <p:extLst>
      <p:ext uri="{BB962C8B-B14F-4D97-AF65-F5344CB8AC3E}">
        <p14:creationId xmlns:p14="http://schemas.microsoft.com/office/powerpoint/2010/main" val="2552639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85875" y="0"/>
            <a:ext cx="6656388"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Save and Return to GDP</a:t>
            </a:r>
          </a:p>
        </p:txBody>
      </p:sp>
      <p:sp>
        <p:nvSpPr>
          <p:cNvPr id="26627" name="Rectangle 3" descr="Rectangle: Click to edit Master text styles&#10;Second level&#10;Third level&#10;Fourth level&#10;Fifth level"/>
          <p:cNvSpPr>
            <a:spLocks noGrp="1" noChangeArrowheads="1"/>
          </p:cNvSpPr>
          <p:nvPr>
            <p:ph type="body" idx="4294967295"/>
          </p:nvPr>
        </p:nvSpPr>
        <p:spPr>
          <a:xfrm>
            <a:off x="1317625" y="1169988"/>
            <a:ext cx="7453313" cy="4826000"/>
          </a:xfrm>
        </p:spPr>
        <p:txBody>
          <a:bodyPr/>
          <a:lstStyle/>
          <a:p>
            <a:pPr eaLnBrk="1" hangingPunct="1">
              <a:lnSpc>
                <a:spcPct val="90000"/>
              </a:lnSpc>
              <a:buFont typeface="Wingdings" pitchFamily="2" charset="2"/>
              <a:buChar char="§"/>
            </a:pPr>
            <a:r>
              <a:rPr lang="en-US" sz="2400" b="1">
                <a:solidFill>
                  <a:srgbClr val="0070C0"/>
                </a:solidFill>
                <a:latin typeface="Arial" charset="0"/>
                <a:cs typeface="Arial" charset="0"/>
              </a:rPr>
              <a:t>Best Practice: </a:t>
            </a:r>
            <a:r>
              <a:rPr lang="en-US" sz="2400">
                <a:latin typeface="Arial" charset="0"/>
                <a:cs typeface="Arial" charset="0"/>
              </a:rPr>
              <a:t>Press </a:t>
            </a:r>
            <a:r>
              <a:rPr lang="en-US" sz="2400" b="1">
                <a:latin typeface="Arial" charset="0"/>
                <a:cs typeface="Arial" charset="0"/>
              </a:rPr>
              <a:t>F12 </a:t>
            </a:r>
            <a:r>
              <a:rPr lang="en-US" sz="2400">
                <a:latin typeface="Arial" charset="0"/>
                <a:cs typeface="Arial" charset="0"/>
              </a:rPr>
              <a:t>to save the Word file. Browse to the </a:t>
            </a:r>
            <a:r>
              <a:rPr lang="en-US" sz="2400" b="1">
                <a:latin typeface="Arial" charset="0"/>
                <a:cs typeface="Arial" charset="0"/>
              </a:rPr>
              <a:t>GDPFILES</a:t>
            </a:r>
            <a:r>
              <a:rPr lang="en-US" sz="2400">
                <a:latin typeface="Arial" charset="0"/>
                <a:cs typeface="Arial" charset="0"/>
              </a:rPr>
              <a:t> directory, save the file there, and note the file name. </a:t>
            </a:r>
            <a:br>
              <a:rPr lang="en-US" sz="2400">
                <a:latin typeface="Arial" charset="0"/>
                <a:cs typeface="Arial" charset="0"/>
              </a:rPr>
            </a:br>
            <a:r>
              <a:rPr lang="en-US" sz="1200">
                <a:solidFill>
                  <a:schemeClr val="bg1"/>
                </a:solidFill>
                <a:latin typeface="Arial" charset="0"/>
                <a:cs typeface="Arial" charset="0"/>
              </a:rPr>
              <a:t> X </a:t>
            </a:r>
            <a:r>
              <a:rPr lang="en-US" sz="2400">
                <a:latin typeface="Arial" charset="0"/>
                <a:cs typeface="Arial" charset="0"/>
              </a:rPr>
              <a:t/>
            </a:r>
            <a:br>
              <a:rPr lang="en-US" sz="2400">
                <a:latin typeface="Arial" charset="0"/>
                <a:cs typeface="Arial" charset="0"/>
              </a:rPr>
            </a:br>
            <a:r>
              <a:rPr lang="en-US" sz="1800" b="1">
                <a:solidFill>
                  <a:srgbClr val="002060"/>
                </a:solidFill>
                <a:latin typeface="Arial" charset="0"/>
                <a:ea typeface="Verdana" pitchFamily="34" charset="0"/>
                <a:cs typeface="Arial" charset="0"/>
              </a:rPr>
              <a:t>Note</a:t>
            </a:r>
            <a:r>
              <a:rPr lang="en-US" sz="1800">
                <a:solidFill>
                  <a:srgbClr val="002060"/>
                </a:solidFill>
                <a:latin typeface="Arial" charset="0"/>
                <a:ea typeface="Verdana" pitchFamily="34" charset="0"/>
                <a:cs typeface="Arial" charset="0"/>
              </a:rPr>
              <a:t>: </a:t>
            </a:r>
            <a:r>
              <a:rPr lang="en-US" sz="1800">
                <a:latin typeface="Arial" charset="0"/>
                <a:cs typeface="Arial" charset="0"/>
              </a:rPr>
              <a:t>You may change the file name if desired. Also note that your browser might add a number after the file name to help you identify the file version.</a:t>
            </a:r>
            <a:r>
              <a:rPr lang="en-US" sz="2400">
                <a:latin typeface="Arial" charset="0"/>
                <a:cs typeface="Arial" charset="0"/>
              </a:rPr>
              <a:t/>
            </a:r>
            <a:br>
              <a:rPr lang="en-US" sz="2400">
                <a:latin typeface="Arial" charset="0"/>
                <a:cs typeface="Arial" charset="0"/>
              </a:rPr>
            </a:br>
            <a:r>
              <a:rPr lang="en-US" sz="1100">
                <a:solidFill>
                  <a:schemeClr val="bg1"/>
                </a:solidFill>
                <a:latin typeface="Arial" charset="0"/>
                <a:cs typeface="Arial" charset="0"/>
              </a:rPr>
              <a:t> X</a:t>
            </a:r>
            <a:endParaRPr lang="en-US" sz="2400">
              <a:latin typeface="Arial" charset="0"/>
              <a:cs typeface="Arial" charset="0"/>
            </a:endParaRPr>
          </a:p>
          <a:p>
            <a:pPr eaLnBrk="1" hangingPunct="1">
              <a:lnSpc>
                <a:spcPct val="90000"/>
              </a:lnSpc>
              <a:buFont typeface="Wingdings" pitchFamily="2" charset="2"/>
              <a:buChar char="§"/>
            </a:pPr>
            <a:r>
              <a:rPr lang="en-US" sz="2400">
                <a:latin typeface="Arial" charset="0"/>
                <a:cs typeface="Arial" charset="0"/>
              </a:rPr>
              <a:t>Click the </a:t>
            </a:r>
            <a:r>
              <a:rPr lang="en-US" sz="2400" b="1">
                <a:latin typeface="Arial" charset="0"/>
                <a:cs typeface="Arial" charset="0"/>
              </a:rPr>
              <a:t>Close</a:t>
            </a:r>
            <a:r>
              <a:rPr lang="en-US" sz="2400">
                <a:latin typeface="Arial" charset="0"/>
                <a:cs typeface="Arial" charset="0"/>
              </a:rPr>
              <a:t> button (</a:t>
            </a:r>
            <a:r>
              <a:rPr lang="en-US" sz="2400" b="1">
                <a:latin typeface="Arial" charset="0"/>
                <a:cs typeface="Arial" charset="0"/>
              </a:rPr>
              <a:t>X</a:t>
            </a:r>
            <a:r>
              <a:rPr lang="en-US" sz="2400">
                <a:latin typeface="Arial" charset="0"/>
                <a:cs typeface="Arial" charset="0"/>
              </a:rPr>
              <a:t>) to close both Word files without saving any changes.</a:t>
            </a:r>
          </a:p>
          <a:p>
            <a:pPr eaLnBrk="1" hangingPunct="1">
              <a:lnSpc>
                <a:spcPct val="90000"/>
              </a:lnSpc>
              <a:buFont typeface="Wingdings" pitchFamily="2" charset="2"/>
              <a:buChar char="§"/>
            </a:pPr>
            <a:r>
              <a:rPr lang="en-US" sz="2400">
                <a:latin typeface="Arial" charset="0"/>
                <a:cs typeface="Arial" charset="0"/>
              </a:rPr>
              <a:t>Resume GDP activities from the </a:t>
            </a:r>
            <a:r>
              <a:rPr lang="en-US" sz="2400" b="1">
                <a:latin typeface="Arial" charset="0"/>
                <a:cs typeface="Arial" charset="0"/>
              </a:rPr>
              <a:t>GDP11e – Internet Explorer </a:t>
            </a:r>
            <a:r>
              <a:rPr lang="en-US" sz="2400">
                <a:latin typeface="Arial" charset="0"/>
                <a:cs typeface="Arial" charset="0"/>
              </a:rPr>
              <a:t>or </a:t>
            </a:r>
            <a:r>
              <a:rPr lang="en-US" sz="2400" b="1">
                <a:latin typeface="Arial" charset="0"/>
                <a:cs typeface="Arial" charset="0"/>
              </a:rPr>
              <a:t>GDP11e – Mozilla Firefox </a:t>
            </a:r>
            <a:r>
              <a:rPr lang="en-US" sz="2400">
                <a:latin typeface="Arial" charset="0"/>
                <a:cs typeface="Arial" charset="0"/>
              </a:rPr>
              <a:t>browser window, which should now be active. </a:t>
            </a:r>
            <a:br>
              <a:rPr lang="en-US" sz="2400">
                <a:latin typeface="Arial" charset="0"/>
                <a:cs typeface="Arial" charset="0"/>
              </a:rPr>
            </a:br>
            <a:r>
              <a:rPr lang="en-US" sz="1600">
                <a:latin typeface="Arial" charset="0"/>
                <a:cs typeface="Arial" charset="0"/>
              </a:rPr>
              <a:t> </a:t>
            </a:r>
            <a:r>
              <a:rPr lang="en-US" sz="2400">
                <a:latin typeface="Arial" charset="0"/>
                <a:cs typeface="Arial" charset="0"/>
              </a:rPr>
              <a:t/>
            </a:r>
            <a:br>
              <a:rPr lang="en-US" sz="2400">
                <a:latin typeface="Arial" charset="0"/>
                <a:cs typeface="Arial" charset="0"/>
              </a:rPr>
            </a:br>
            <a:r>
              <a:rPr lang="en-US" sz="2400">
                <a:latin typeface="Arial" charset="0"/>
                <a:cs typeface="Arial" charset="0"/>
              </a:rPr>
              <a:t>Or if the GDP window is not active, from the </a:t>
            </a:r>
            <a:r>
              <a:rPr lang="en-US" sz="2400" b="1">
                <a:latin typeface="Arial" charset="0"/>
                <a:cs typeface="Arial" charset="0"/>
              </a:rPr>
              <a:t>Windows</a:t>
            </a:r>
            <a:r>
              <a:rPr lang="en-US" sz="2400">
                <a:latin typeface="Arial" charset="0"/>
                <a:cs typeface="Arial" charset="0"/>
              </a:rPr>
              <a:t> </a:t>
            </a:r>
            <a:r>
              <a:rPr lang="en-US" sz="2400" b="1">
                <a:latin typeface="Arial" charset="0"/>
                <a:cs typeface="Arial" charset="0"/>
              </a:rPr>
              <a:t>Taskbar</a:t>
            </a:r>
            <a:r>
              <a:rPr lang="en-US" sz="2400">
                <a:latin typeface="Arial" charset="0"/>
                <a:cs typeface="Arial" charset="0"/>
              </a:rPr>
              <a:t>, click the task button named </a:t>
            </a:r>
            <a:r>
              <a:rPr lang="en-US" sz="2400" b="1">
                <a:latin typeface="Arial" charset="0"/>
                <a:cs typeface="Arial" charset="0"/>
              </a:rPr>
              <a:t>GDP11e – Internet Explorer</a:t>
            </a:r>
            <a:r>
              <a:rPr lang="en-US" sz="2400">
                <a:latin typeface="Arial" charset="0"/>
                <a:cs typeface="Arial" charset="0"/>
              </a:rPr>
              <a:t> or </a:t>
            </a:r>
            <a:r>
              <a:rPr lang="en-US" sz="2400" b="1">
                <a:latin typeface="Arial" charset="0"/>
                <a:cs typeface="Arial" charset="0"/>
              </a:rPr>
              <a:t>GDP11e – Mozilla Firefox</a:t>
            </a:r>
            <a:r>
              <a:rPr lang="en-US" sz="2400">
                <a:latin typeface="Arial" charset="0"/>
                <a:cs typeface="Arial" charset="0"/>
              </a:rPr>
              <a:t>.</a:t>
            </a:r>
          </a:p>
        </p:txBody>
      </p:sp>
      <p:sp>
        <p:nvSpPr>
          <p:cNvPr id="4" name="Text Box 4"/>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20</a:t>
            </a:r>
          </a:p>
        </p:txBody>
      </p:sp>
      <p:pic>
        <p:nvPicPr>
          <p:cNvPr id="26629" name="Picture 4" descr="MC9004326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3" y="1187450"/>
            <a:ext cx="611187"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853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96988" y="0"/>
            <a:ext cx="6656387"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GDP—Browse</a:t>
            </a:r>
          </a:p>
        </p:txBody>
      </p:sp>
      <p:sp>
        <p:nvSpPr>
          <p:cNvPr id="27651" name="Rectangle 3" descr="Rectangle: Click to edit Master text styles&#10;Second level&#10;Third level&#10;Fourth level&#10;Fifth level"/>
          <p:cNvSpPr>
            <a:spLocks noGrp="1" noChangeArrowheads="1"/>
          </p:cNvSpPr>
          <p:nvPr>
            <p:ph type="body" idx="4294967295"/>
          </p:nvPr>
        </p:nvSpPr>
        <p:spPr>
          <a:xfrm>
            <a:off x="1317625" y="1138238"/>
            <a:ext cx="7453313" cy="1668462"/>
          </a:xfrm>
        </p:spPr>
        <p:txBody>
          <a:bodyPr/>
          <a:lstStyle/>
          <a:p>
            <a:pPr eaLnBrk="1" hangingPunct="1">
              <a:lnSpc>
                <a:spcPct val="90000"/>
              </a:lnSpc>
              <a:buFont typeface="Wingdings" pitchFamily="2" charset="2"/>
              <a:buChar char="§"/>
            </a:pPr>
            <a:r>
              <a:rPr lang="en-US" sz="2000">
                <a:latin typeface="Arial "/>
              </a:rPr>
              <a:t>Click </a:t>
            </a:r>
            <a:r>
              <a:rPr lang="en-US" sz="2000" b="1">
                <a:latin typeface="Arial "/>
              </a:rPr>
              <a:t>Browse</a:t>
            </a:r>
            <a:r>
              <a:rPr lang="en-US" sz="2000">
                <a:latin typeface="Arial "/>
              </a:rPr>
              <a:t>; browse to the </a:t>
            </a:r>
            <a:r>
              <a:rPr lang="en-US" sz="2000" b="1">
                <a:latin typeface="Arial "/>
              </a:rPr>
              <a:t>GDPFILES</a:t>
            </a:r>
            <a:r>
              <a:rPr lang="en-US" sz="2000">
                <a:latin typeface="Arial "/>
              </a:rPr>
              <a:t> directory.</a:t>
            </a:r>
          </a:p>
          <a:p>
            <a:pPr eaLnBrk="1" hangingPunct="1">
              <a:lnSpc>
                <a:spcPct val="90000"/>
              </a:lnSpc>
              <a:buFont typeface="Wingdings" pitchFamily="2" charset="2"/>
              <a:buChar char="§"/>
            </a:pPr>
            <a:r>
              <a:rPr lang="en-US" sz="2000">
                <a:latin typeface="Arial "/>
              </a:rPr>
              <a:t>Double-click the file to be uploaded and saved to GDP; when the browse action is complete, the file name appears in the </a:t>
            </a:r>
            <a:r>
              <a:rPr lang="en-US" sz="2000" b="1">
                <a:latin typeface="Arial "/>
              </a:rPr>
              <a:t>Browse</a:t>
            </a:r>
            <a:r>
              <a:rPr lang="en-US" sz="2000">
                <a:latin typeface="Arial "/>
              </a:rPr>
              <a:t> box.</a:t>
            </a:r>
          </a:p>
          <a:p>
            <a:pPr eaLnBrk="1" hangingPunct="1">
              <a:lnSpc>
                <a:spcPct val="90000"/>
              </a:lnSpc>
              <a:buFont typeface="Wingdings" pitchFamily="2" charset="2"/>
              <a:buChar char="§"/>
            </a:pPr>
            <a:endParaRPr lang="en-US" sz="2000"/>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263" y="2530475"/>
            <a:ext cx="38862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9" name="Text Box 5" descr="Rectangle: Click to edit Master text styles&#10;Second level&#10;Third level&#10;Fourth level&#10;Fifth level"/>
          <p:cNvSpPr txBox="1">
            <a:spLocks noChangeArrowheads="1"/>
          </p:cNvSpPr>
          <p:nvPr/>
        </p:nvSpPr>
        <p:spPr bwMode="auto">
          <a:xfrm>
            <a:off x="1328738" y="3702050"/>
            <a:ext cx="7453312" cy="2093913"/>
          </a:xfrm>
          <a:prstGeom prst="rect">
            <a:avLst/>
          </a:prstGeom>
          <a:noFill/>
          <a:ln w="9525">
            <a:noFill/>
            <a:miter lim="800000"/>
            <a:headEnd/>
            <a:tailEnd/>
          </a:ln>
        </p:spPr>
        <p:txBody>
          <a:bodyPr/>
          <a:lstStyle/>
          <a:p>
            <a:pPr marL="365125" indent="-282575" fontAlgn="base">
              <a:lnSpc>
                <a:spcPct val="90000"/>
              </a:lnSpc>
              <a:spcBef>
                <a:spcPts val="600"/>
              </a:spcBef>
              <a:spcAft>
                <a:spcPct val="0"/>
              </a:spcAft>
              <a:defRPr/>
            </a:pPr>
            <a:r>
              <a:rPr lang="en-US" dirty="0">
                <a:latin typeface="Gill Sans MT" pitchFamily="34" charset="0"/>
              </a:rPr>
              <a:t>At this point, several things happen:</a:t>
            </a:r>
          </a:p>
          <a:p>
            <a:pPr marL="365125" indent="-282575" fontAlgn="base">
              <a:lnSpc>
                <a:spcPct val="90000"/>
              </a:lnSpc>
              <a:spcBef>
                <a:spcPts val="600"/>
              </a:spcBef>
              <a:spcAft>
                <a:spcPct val="0"/>
              </a:spcAft>
              <a:buClr>
                <a:schemeClr val="accent1"/>
              </a:buClr>
              <a:buSzPct val="80000"/>
              <a:buFont typeface="Wingdings" pitchFamily="2" charset="2"/>
              <a:buChar char="§"/>
              <a:defRPr/>
            </a:pPr>
            <a:r>
              <a:rPr lang="en-US" dirty="0">
                <a:latin typeface="Gill Sans MT" pitchFamily="34" charset="0"/>
              </a:rPr>
              <a:t>The uploaded file is now saved to the GDP Web site but will not yet appear under </a:t>
            </a:r>
            <a:r>
              <a:rPr lang="en-US" b="1" dirty="0">
                <a:latin typeface="Gill Sans MT" pitchFamily="34" charset="0"/>
              </a:rPr>
              <a:t>My GDP</a:t>
            </a:r>
            <a:r>
              <a:rPr lang="en-US" dirty="0">
                <a:latin typeface="Gill Sans MT" pitchFamily="34" charset="0"/>
              </a:rPr>
              <a:t>, </a:t>
            </a:r>
            <a:r>
              <a:rPr lang="en-US" b="1" dirty="0">
                <a:latin typeface="Gill Sans MT" pitchFamily="34" charset="0"/>
              </a:rPr>
              <a:t>Portfolio</a:t>
            </a:r>
            <a:r>
              <a:rPr lang="en-US" dirty="0">
                <a:latin typeface="Gill Sans MT" pitchFamily="34" charset="0"/>
              </a:rPr>
              <a:t>. If desired, you can </a:t>
            </a:r>
            <a:r>
              <a:rPr lang="en-US" b="1" dirty="0">
                <a:solidFill>
                  <a:schemeClr val="accent6"/>
                </a:solidFill>
                <a:latin typeface="Gill Sans MT" pitchFamily="34" charset="0"/>
              </a:rPr>
              <a:t>move to a second location</a:t>
            </a:r>
            <a:r>
              <a:rPr lang="en-US" dirty="0">
                <a:latin typeface="Gill Sans MT" pitchFamily="34" charset="0"/>
              </a:rPr>
              <a:t> and use </a:t>
            </a:r>
            <a:r>
              <a:rPr lang="en-US" b="1" dirty="0">
                <a:latin typeface="Gill Sans MT" pitchFamily="34" charset="0"/>
              </a:rPr>
              <a:t>Edit Work </a:t>
            </a:r>
            <a:r>
              <a:rPr lang="en-US" dirty="0">
                <a:latin typeface="Gill Sans MT" pitchFamily="34" charset="0"/>
              </a:rPr>
              <a:t>to download the browsed file and resume work at that location (perhaps at home or at work).</a:t>
            </a:r>
          </a:p>
          <a:p>
            <a:pPr marL="365125" indent="-282575" fontAlgn="base">
              <a:lnSpc>
                <a:spcPct val="90000"/>
              </a:lnSpc>
              <a:spcBef>
                <a:spcPts val="600"/>
              </a:spcBef>
              <a:spcAft>
                <a:spcPct val="0"/>
              </a:spcAft>
              <a:buClr>
                <a:schemeClr val="accent1"/>
              </a:buClr>
              <a:buSzPct val="80000"/>
              <a:buFont typeface="Wingdings" pitchFamily="2" charset="2"/>
              <a:buChar char="§"/>
              <a:defRPr/>
            </a:pPr>
            <a:r>
              <a:rPr lang="en-US" dirty="0">
                <a:latin typeface="Gill Sans MT" pitchFamily="34" charset="0"/>
              </a:rPr>
              <a:t>A time stamp has been added for the document. </a:t>
            </a:r>
            <a:r>
              <a:rPr lang="en-US" b="1" dirty="0">
                <a:latin typeface="Gill Sans MT" pitchFamily="34" charset="0"/>
              </a:rPr>
              <a:t>Time Spent </a:t>
            </a:r>
            <a:r>
              <a:rPr lang="en-US" dirty="0">
                <a:latin typeface="Gill Sans MT" pitchFamily="34" charset="0"/>
              </a:rPr>
              <a:t>begins when you click </a:t>
            </a:r>
            <a:r>
              <a:rPr lang="en-US" b="1" dirty="0">
                <a:latin typeface="Gill Sans MT" pitchFamily="34" charset="0"/>
              </a:rPr>
              <a:t>Start</a:t>
            </a:r>
            <a:r>
              <a:rPr lang="en-US" dirty="0">
                <a:latin typeface="Gill Sans MT" pitchFamily="34" charset="0"/>
              </a:rPr>
              <a:t> </a:t>
            </a:r>
            <a:r>
              <a:rPr lang="en-US" b="1" dirty="0">
                <a:latin typeface="Gill Sans MT" pitchFamily="34" charset="0"/>
              </a:rPr>
              <a:t>Work</a:t>
            </a:r>
            <a:r>
              <a:rPr lang="en-US" dirty="0">
                <a:latin typeface="Gill Sans MT" pitchFamily="34" charset="0"/>
              </a:rPr>
              <a:t> and ends when the file name appears in the </a:t>
            </a:r>
            <a:r>
              <a:rPr lang="en-US" b="1" dirty="0">
                <a:latin typeface="Gill Sans MT" pitchFamily="34" charset="0"/>
              </a:rPr>
              <a:t>Browse</a:t>
            </a:r>
            <a:r>
              <a:rPr lang="en-US" dirty="0">
                <a:latin typeface="Gill Sans MT" pitchFamily="34" charset="0"/>
              </a:rPr>
              <a:t> box. </a:t>
            </a:r>
          </a:p>
        </p:txBody>
      </p:sp>
      <p:sp>
        <p:nvSpPr>
          <p:cNvPr id="7" name="Text Box 6"/>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21</a:t>
            </a:r>
          </a:p>
        </p:txBody>
      </p:sp>
      <p:sp>
        <p:nvSpPr>
          <p:cNvPr id="27655" name="Text Box 7"/>
          <p:cNvSpPr txBox="1">
            <a:spLocks noChangeArrowheads="1"/>
          </p:cNvSpPr>
          <p:nvPr/>
        </p:nvSpPr>
        <p:spPr bwMode="auto">
          <a:xfrm>
            <a:off x="1617663" y="6072188"/>
            <a:ext cx="68754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2550"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pPr>
            <a:r>
              <a:rPr lang="en-US" sz="1600" b="1">
                <a:solidFill>
                  <a:srgbClr val="FF0000"/>
                </a:solidFill>
                <a:latin typeface="Arial" charset="0"/>
                <a:ea typeface="Verdana" pitchFamily="34" charset="0"/>
                <a:cs typeface="Arial" charset="0"/>
              </a:rPr>
              <a:t>Note!</a:t>
            </a:r>
            <a:r>
              <a:rPr lang="en-US" sz="1600">
                <a:solidFill>
                  <a:srgbClr val="002060"/>
                </a:solidFill>
                <a:latin typeface="Arial" charset="0"/>
                <a:ea typeface="Verdana" pitchFamily="34" charset="0"/>
                <a:cs typeface="Arial" charset="0"/>
              </a:rPr>
              <a:t> </a:t>
            </a:r>
            <a:r>
              <a:rPr lang="en-US" sz="1600"/>
              <a:t>To record </a:t>
            </a:r>
            <a:r>
              <a:rPr lang="en-US" sz="1600" b="1"/>
              <a:t>Time</a:t>
            </a:r>
            <a:r>
              <a:rPr lang="en-US" sz="1600"/>
              <a:t> </a:t>
            </a:r>
            <a:r>
              <a:rPr lang="en-US" sz="1600" b="1"/>
              <a:t>Spent</a:t>
            </a:r>
            <a:r>
              <a:rPr lang="en-US" sz="1600"/>
              <a:t> based on time elapsed between </a:t>
            </a:r>
            <a:r>
              <a:rPr lang="en-US" sz="1600" b="1"/>
              <a:t>Start Work </a:t>
            </a:r>
            <a:r>
              <a:rPr lang="en-US" sz="1600"/>
              <a:t>and </a:t>
            </a:r>
            <a:r>
              <a:rPr lang="en-US" sz="1600" b="1"/>
              <a:t>Browse</a:t>
            </a:r>
            <a:r>
              <a:rPr lang="en-US" sz="1600"/>
              <a:t>, you must click </a:t>
            </a:r>
            <a:r>
              <a:rPr lang="en-US" sz="1600" b="1"/>
              <a:t>Submit</a:t>
            </a:r>
            <a:r>
              <a:rPr lang="en-US" sz="1600"/>
              <a:t> </a:t>
            </a:r>
            <a:r>
              <a:rPr lang="en-US" sz="1600" b="1"/>
              <a:t>Work</a:t>
            </a:r>
            <a:r>
              <a:rPr lang="en-US" sz="1600"/>
              <a:t> before leaving this screen!</a:t>
            </a:r>
          </a:p>
        </p:txBody>
      </p:sp>
    </p:spTree>
    <p:extLst>
      <p:ext uri="{BB962C8B-B14F-4D97-AF65-F5344CB8AC3E}">
        <p14:creationId xmlns:p14="http://schemas.microsoft.com/office/powerpoint/2010/main" val="2252429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96988" y="0"/>
            <a:ext cx="6656387"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GDP—Submit Work</a:t>
            </a:r>
          </a:p>
        </p:txBody>
      </p:sp>
      <p:sp>
        <p:nvSpPr>
          <p:cNvPr id="28675" name="Rectangle 3" descr="Rectangle: Click to edit Master text styles&#10;Second level&#10;Third level&#10;Fourth level&#10;Fifth level"/>
          <p:cNvSpPr>
            <a:spLocks noGrp="1" noChangeArrowheads="1"/>
          </p:cNvSpPr>
          <p:nvPr>
            <p:ph type="body" idx="4294967295"/>
          </p:nvPr>
        </p:nvSpPr>
        <p:spPr>
          <a:xfrm>
            <a:off x="1371600" y="1681163"/>
            <a:ext cx="7453313" cy="3049587"/>
          </a:xfrm>
        </p:spPr>
        <p:txBody>
          <a:bodyPr/>
          <a:lstStyle/>
          <a:p>
            <a:pPr eaLnBrk="1" hangingPunct="1">
              <a:lnSpc>
                <a:spcPct val="90000"/>
              </a:lnSpc>
              <a:buFont typeface="Wingdings" pitchFamily="2" charset="2"/>
              <a:buChar char="§"/>
            </a:pPr>
            <a:r>
              <a:rPr lang="en-US" sz="2000">
                <a:latin typeface="Arial "/>
              </a:rPr>
              <a:t>The job is scored and sent to your instructor. </a:t>
            </a:r>
          </a:p>
          <a:p>
            <a:pPr eaLnBrk="1" hangingPunct="1">
              <a:lnSpc>
                <a:spcPct val="90000"/>
              </a:lnSpc>
              <a:buFont typeface="Wingdings" pitchFamily="2" charset="2"/>
              <a:buChar char="§"/>
            </a:pPr>
            <a:r>
              <a:rPr lang="en-US" sz="2000">
                <a:latin typeface="Arial "/>
              </a:rPr>
              <a:t>When your instructor logs in to GDP, a special icon will appear next to your name to alert the instructor to new work.</a:t>
            </a:r>
            <a:br>
              <a:rPr lang="en-US" sz="2000">
                <a:latin typeface="Arial "/>
              </a:rPr>
            </a:br>
            <a:r>
              <a:rPr lang="en-US" sz="2000">
                <a:latin typeface="Arial "/>
              </a:rPr>
              <a:t/>
            </a:r>
            <a:br>
              <a:rPr lang="en-US" sz="2000">
                <a:latin typeface="Arial "/>
              </a:rPr>
            </a:br>
            <a:r>
              <a:rPr lang="en-US" sz="2000">
                <a:latin typeface="Arial "/>
              </a:rPr>
              <a:t/>
            </a:r>
            <a:br>
              <a:rPr lang="en-US" sz="2000">
                <a:latin typeface="Arial "/>
              </a:rPr>
            </a:br>
            <a:r>
              <a:rPr lang="en-US" sz="2000">
                <a:latin typeface="Arial "/>
              </a:rPr>
              <a:t/>
            </a:r>
            <a:br>
              <a:rPr lang="en-US" sz="2000">
                <a:latin typeface="Arial "/>
              </a:rPr>
            </a:br>
            <a:r>
              <a:rPr lang="en-US" sz="2000">
                <a:latin typeface="Arial "/>
              </a:rPr>
              <a:t/>
            </a:r>
            <a:br>
              <a:rPr lang="en-US" sz="2000">
                <a:latin typeface="Arial "/>
              </a:rPr>
            </a:br>
            <a:endParaRPr lang="en-US" sz="2000">
              <a:latin typeface="Arial "/>
            </a:endParaRPr>
          </a:p>
          <a:p>
            <a:pPr eaLnBrk="1" hangingPunct="1">
              <a:lnSpc>
                <a:spcPct val="90000"/>
              </a:lnSpc>
              <a:buFont typeface="Wingdings" pitchFamily="2" charset="2"/>
              <a:buChar char="§"/>
            </a:pPr>
            <a:r>
              <a:rPr lang="en-US" sz="2000" b="1">
                <a:latin typeface="Arial "/>
              </a:rPr>
              <a:t>Time</a:t>
            </a:r>
            <a:r>
              <a:rPr lang="en-US" sz="2000">
                <a:latin typeface="Arial "/>
              </a:rPr>
              <a:t> </a:t>
            </a:r>
            <a:r>
              <a:rPr lang="en-US" sz="2000" b="1">
                <a:latin typeface="Arial "/>
              </a:rPr>
              <a:t>Spent</a:t>
            </a:r>
            <a:r>
              <a:rPr lang="en-US" sz="2000">
                <a:latin typeface="Arial "/>
              </a:rPr>
              <a:t> is recorded in your </a:t>
            </a:r>
            <a:r>
              <a:rPr lang="en-US" sz="2000" b="1">
                <a:latin typeface="Arial "/>
              </a:rPr>
              <a:t>Portfolio</a:t>
            </a:r>
            <a:r>
              <a:rPr lang="en-US" sz="2000">
                <a:latin typeface="Arial "/>
              </a:rPr>
              <a:t> and is based on the time elapsed between </a:t>
            </a:r>
            <a:r>
              <a:rPr lang="en-US" sz="2000" b="1">
                <a:latin typeface="Arial "/>
              </a:rPr>
              <a:t>Start</a:t>
            </a:r>
            <a:r>
              <a:rPr lang="en-US" sz="2000">
                <a:latin typeface="Arial "/>
              </a:rPr>
              <a:t> </a:t>
            </a:r>
            <a:r>
              <a:rPr lang="en-US" sz="2000" b="1">
                <a:latin typeface="Arial "/>
              </a:rPr>
              <a:t>Work</a:t>
            </a:r>
            <a:r>
              <a:rPr lang="en-US" sz="2000">
                <a:latin typeface="Arial "/>
              </a:rPr>
              <a:t> and </a:t>
            </a:r>
            <a:r>
              <a:rPr lang="en-US" sz="2000" b="1">
                <a:latin typeface="Arial "/>
              </a:rPr>
              <a:t>Browse</a:t>
            </a:r>
            <a:r>
              <a:rPr lang="en-US" sz="2000">
                <a:latin typeface="Arial "/>
              </a:rPr>
              <a:t> actions.</a:t>
            </a:r>
            <a:br>
              <a:rPr lang="en-US" sz="2000">
                <a:latin typeface="Arial "/>
              </a:rPr>
            </a:br>
            <a:endParaRPr lang="en-US" sz="2000">
              <a:latin typeface="Arial "/>
            </a:endParaRPr>
          </a:p>
          <a:p>
            <a:pPr eaLnBrk="1" hangingPunct="1">
              <a:lnSpc>
                <a:spcPct val="90000"/>
              </a:lnSpc>
              <a:buFont typeface="Wingdings 2" pitchFamily="18" charset="2"/>
              <a:buNone/>
            </a:pPr>
            <a:r>
              <a:rPr lang="en-US" sz="2000">
                <a:latin typeface="Arial "/>
              </a:rPr>
              <a:t/>
            </a:r>
            <a:br>
              <a:rPr lang="en-US" sz="2000">
                <a:latin typeface="Arial "/>
              </a:rPr>
            </a:br>
            <a:endParaRPr lang="en-US" sz="1600">
              <a:latin typeface="Arial" charset="0"/>
              <a:cs typeface="Arial" charset="0"/>
            </a:endParaRP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l="1042" t="4716"/>
          <a:stretch>
            <a:fillRect/>
          </a:stretch>
        </p:blipFill>
        <p:spPr bwMode="auto">
          <a:xfrm>
            <a:off x="1881188" y="2795588"/>
            <a:ext cx="6834187" cy="1017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7" name="Rectangle 5"/>
          <p:cNvSpPr>
            <a:spLocks noChangeArrowheads="1"/>
          </p:cNvSpPr>
          <p:nvPr/>
        </p:nvSpPr>
        <p:spPr bwMode="auto">
          <a:xfrm>
            <a:off x="1371600" y="1092200"/>
            <a:ext cx="7591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pPr>
            <a:r>
              <a:rPr lang="en-US" sz="2400">
                <a:latin typeface="Arial "/>
              </a:rPr>
              <a:t>When you click </a:t>
            </a:r>
            <a:r>
              <a:rPr lang="en-US" sz="2400" b="1">
                <a:latin typeface="Arial "/>
              </a:rPr>
              <a:t>Submit</a:t>
            </a:r>
            <a:r>
              <a:rPr lang="en-US" sz="2400">
                <a:latin typeface="Arial "/>
              </a:rPr>
              <a:t> </a:t>
            </a:r>
            <a:r>
              <a:rPr lang="en-US" sz="2400" b="1">
                <a:latin typeface="Arial "/>
              </a:rPr>
              <a:t>Work</a:t>
            </a:r>
            <a:r>
              <a:rPr lang="en-US" sz="2400">
                <a:latin typeface="Arial "/>
              </a:rPr>
              <a:t>, several things happen:</a:t>
            </a:r>
          </a:p>
        </p:txBody>
      </p:sp>
      <p:pic>
        <p:nvPicPr>
          <p:cNvPr id="286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188" y="4662488"/>
            <a:ext cx="6319837" cy="1357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9" name="Rectangle 7"/>
          <p:cNvSpPr>
            <a:spLocks noChangeArrowheads="1"/>
          </p:cNvSpPr>
          <p:nvPr/>
        </p:nvSpPr>
        <p:spPr bwMode="auto">
          <a:xfrm>
            <a:off x="1616075" y="6169025"/>
            <a:ext cx="6900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400" b="1">
                <a:solidFill>
                  <a:srgbClr val="FF0000"/>
                </a:solidFill>
                <a:latin typeface="Arial" charset="0"/>
                <a:ea typeface="Verdana" pitchFamily="34" charset="0"/>
                <a:cs typeface="Arial" charset="0"/>
              </a:rPr>
              <a:t>Note!</a:t>
            </a:r>
            <a:r>
              <a:rPr lang="en-US" sz="1400">
                <a:latin typeface="Arial" charset="0"/>
                <a:cs typeface="Arial" charset="0"/>
              </a:rPr>
              <a:t> If </a:t>
            </a:r>
            <a:r>
              <a:rPr lang="en-US" sz="1400" b="1">
                <a:latin typeface="Arial" charset="0"/>
                <a:cs typeface="Arial" charset="0"/>
              </a:rPr>
              <a:t>Time</a:t>
            </a:r>
            <a:r>
              <a:rPr lang="en-US" sz="1400">
                <a:latin typeface="Arial" charset="0"/>
                <a:cs typeface="Arial" charset="0"/>
              </a:rPr>
              <a:t> </a:t>
            </a:r>
            <a:r>
              <a:rPr lang="en-US" sz="1400" b="1">
                <a:latin typeface="Arial" charset="0"/>
                <a:cs typeface="Arial" charset="0"/>
              </a:rPr>
              <a:t>Spent</a:t>
            </a:r>
            <a:r>
              <a:rPr lang="en-US" sz="1400">
                <a:latin typeface="Arial" charset="0"/>
                <a:cs typeface="Arial" charset="0"/>
              </a:rPr>
              <a:t> is a factor in grading, work quickly from </a:t>
            </a:r>
            <a:r>
              <a:rPr lang="en-US" sz="1400" b="1">
                <a:latin typeface="Arial" charset="0"/>
                <a:cs typeface="Arial" charset="0"/>
              </a:rPr>
              <a:t>Start Work </a:t>
            </a:r>
            <a:r>
              <a:rPr lang="en-US" sz="1400">
                <a:latin typeface="Arial" charset="0"/>
                <a:cs typeface="Arial" charset="0"/>
              </a:rPr>
              <a:t>through </a:t>
            </a:r>
            <a:r>
              <a:rPr lang="en-US" sz="1400" b="1">
                <a:latin typeface="Arial" charset="0"/>
                <a:cs typeface="Arial" charset="0"/>
              </a:rPr>
              <a:t>Browse</a:t>
            </a:r>
            <a:r>
              <a:rPr lang="en-US" sz="1400">
                <a:latin typeface="Arial" charset="0"/>
                <a:cs typeface="Arial" charset="0"/>
              </a:rPr>
              <a:t>; do </a:t>
            </a:r>
            <a:r>
              <a:rPr lang="en-US" sz="1400" i="1">
                <a:latin typeface="Arial" charset="0"/>
                <a:cs typeface="Arial" charset="0"/>
              </a:rPr>
              <a:t>not</a:t>
            </a:r>
            <a:r>
              <a:rPr lang="en-US" sz="1400">
                <a:latin typeface="Arial" charset="0"/>
                <a:cs typeface="Arial" charset="0"/>
              </a:rPr>
              <a:t> leave the document screen until you click </a:t>
            </a:r>
            <a:r>
              <a:rPr lang="en-US" sz="1400" b="1">
                <a:latin typeface="Arial" charset="0"/>
                <a:cs typeface="Arial" charset="0"/>
              </a:rPr>
              <a:t>Submit</a:t>
            </a:r>
            <a:r>
              <a:rPr lang="en-US" sz="1400">
                <a:latin typeface="Arial" charset="0"/>
                <a:cs typeface="Arial" charset="0"/>
              </a:rPr>
              <a:t> </a:t>
            </a:r>
            <a:r>
              <a:rPr lang="en-US" sz="1400" b="1">
                <a:latin typeface="Arial" charset="0"/>
                <a:cs typeface="Arial" charset="0"/>
              </a:rPr>
              <a:t>Work</a:t>
            </a:r>
            <a:r>
              <a:rPr lang="en-US" sz="1400">
                <a:latin typeface="Arial" charset="0"/>
                <a:cs typeface="Arial" charset="0"/>
              </a:rPr>
              <a:t>!</a:t>
            </a:r>
            <a:endParaRPr lang="en-US" sz="1400">
              <a:latin typeface="Gill Sans MT" pitchFamily="34" charset="0"/>
            </a:endParaRPr>
          </a:p>
        </p:txBody>
      </p:sp>
      <p:sp>
        <p:nvSpPr>
          <p:cNvPr id="8" name="Text Box 8"/>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22</a:t>
            </a:r>
          </a:p>
        </p:txBody>
      </p:sp>
    </p:spTree>
    <p:extLst>
      <p:ext uri="{BB962C8B-B14F-4D97-AF65-F5344CB8AC3E}">
        <p14:creationId xmlns:p14="http://schemas.microsoft.com/office/powerpoint/2010/main" val="960833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96988" y="0"/>
            <a:ext cx="6656387"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Check Annotations</a:t>
            </a:r>
          </a:p>
        </p:txBody>
      </p:sp>
      <p:sp>
        <p:nvSpPr>
          <p:cNvPr id="29699" name="Rectangle 3" descr="Rectangle: Click to edit Master text styles&#10;Second level&#10;Third level&#10;Fourth level&#10;Fifth level"/>
          <p:cNvSpPr>
            <a:spLocks noGrp="1" noChangeArrowheads="1"/>
          </p:cNvSpPr>
          <p:nvPr>
            <p:ph type="body" idx="4294967295"/>
          </p:nvPr>
        </p:nvSpPr>
        <p:spPr>
          <a:xfrm>
            <a:off x="1371600" y="2030413"/>
            <a:ext cx="7453313" cy="2041525"/>
          </a:xfrm>
        </p:spPr>
        <p:txBody>
          <a:bodyPr/>
          <a:lstStyle/>
          <a:p>
            <a:pPr eaLnBrk="1" hangingPunct="1">
              <a:lnSpc>
                <a:spcPct val="90000"/>
              </a:lnSpc>
              <a:buFont typeface="Wingdings" pitchFamily="2" charset="2"/>
              <a:buChar char="§"/>
            </a:pPr>
            <a:r>
              <a:rPr lang="en-US" sz="2000">
                <a:latin typeface="Arial" charset="0"/>
                <a:cs typeface="Arial" charset="0"/>
              </a:rPr>
              <a:t>Note that a red “</a:t>
            </a:r>
            <a:r>
              <a:rPr lang="en-US" sz="2000">
                <a:solidFill>
                  <a:srgbClr val="FF0000"/>
                </a:solidFill>
                <a:latin typeface="Arial" charset="0"/>
                <a:cs typeface="Arial" charset="0"/>
              </a:rPr>
              <a:t>A</a:t>
            </a:r>
            <a:r>
              <a:rPr lang="en-US" sz="2000">
                <a:latin typeface="Arial" charset="0"/>
                <a:cs typeface="Arial" charset="0"/>
              </a:rPr>
              <a:t>” flags all items with annotations—always click </a:t>
            </a:r>
            <a:r>
              <a:rPr lang="en-US" sz="2000" b="1">
                <a:latin typeface="Arial" charset="0"/>
                <a:cs typeface="Arial" charset="0"/>
              </a:rPr>
              <a:t>Show</a:t>
            </a:r>
            <a:r>
              <a:rPr lang="en-US" sz="2000">
                <a:latin typeface="Arial" charset="0"/>
                <a:cs typeface="Arial" charset="0"/>
              </a:rPr>
              <a:t> </a:t>
            </a:r>
            <a:r>
              <a:rPr lang="en-US" sz="2000" b="1">
                <a:latin typeface="Arial" charset="0"/>
                <a:cs typeface="Arial" charset="0"/>
              </a:rPr>
              <a:t>All</a:t>
            </a:r>
            <a:r>
              <a:rPr lang="en-US" sz="2000">
                <a:latin typeface="Arial" charset="0"/>
                <a:cs typeface="Arial" charset="0"/>
              </a:rPr>
              <a:t> to be sure that all work is displayed.</a:t>
            </a:r>
          </a:p>
          <a:p>
            <a:pPr eaLnBrk="1" hangingPunct="1">
              <a:lnSpc>
                <a:spcPct val="90000"/>
              </a:lnSpc>
              <a:buFont typeface="Wingdings" pitchFamily="2" charset="2"/>
              <a:buChar char="§"/>
            </a:pPr>
            <a:r>
              <a:rPr lang="en-US" sz="2000">
                <a:latin typeface="Arial" charset="0"/>
                <a:cs typeface="Arial" charset="0"/>
              </a:rPr>
              <a:t>Click </a:t>
            </a:r>
            <a:r>
              <a:rPr lang="en-US" sz="2000" b="1">
                <a:latin typeface="Arial" charset="0"/>
                <a:cs typeface="Arial" charset="0"/>
              </a:rPr>
              <a:t>Advanced Filter Off</a:t>
            </a:r>
            <a:r>
              <a:rPr lang="en-US" sz="2000">
                <a:latin typeface="Arial" charset="0"/>
                <a:cs typeface="Arial" charset="0"/>
              </a:rPr>
              <a:t>; in the </a:t>
            </a:r>
            <a:r>
              <a:rPr lang="en-US" sz="2000" b="1">
                <a:latin typeface="Arial" charset="0"/>
                <a:cs typeface="Arial" charset="0"/>
              </a:rPr>
              <a:t>Filter Student Portfolio </a:t>
            </a:r>
            <a:r>
              <a:rPr lang="en-US" sz="2000">
                <a:latin typeface="Arial" charset="0"/>
                <a:cs typeface="Arial" charset="0"/>
              </a:rPr>
              <a:t>dialog box, click </a:t>
            </a:r>
            <a:r>
              <a:rPr lang="en-US" sz="2000" b="1">
                <a:latin typeface="Arial" charset="0"/>
                <a:cs typeface="Arial" charset="0"/>
              </a:rPr>
              <a:t>Annotated only</a:t>
            </a:r>
            <a:r>
              <a:rPr lang="en-US" sz="2000">
                <a:latin typeface="Arial" charset="0"/>
                <a:cs typeface="Arial" charset="0"/>
              </a:rPr>
              <a:t> to view only annotated work. (Click </a:t>
            </a:r>
            <a:r>
              <a:rPr lang="en-US" sz="2000" b="1">
                <a:latin typeface="Arial" charset="0"/>
                <a:cs typeface="Arial" charset="0"/>
              </a:rPr>
              <a:t>Advanced Filter On</a:t>
            </a:r>
            <a:r>
              <a:rPr lang="en-US" sz="2000">
                <a:latin typeface="Arial" charset="0"/>
                <a:cs typeface="Arial" charset="0"/>
              </a:rPr>
              <a:t> and uncheck it to reverse the filter.)</a:t>
            </a:r>
          </a:p>
          <a:p>
            <a:pPr eaLnBrk="1" hangingPunct="1">
              <a:lnSpc>
                <a:spcPct val="90000"/>
              </a:lnSpc>
              <a:buFont typeface="Wingdings" pitchFamily="2" charset="2"/>
              <a:buChar char="§"/>
            </a:pPr>
            <a:endParaRPr lang="en-US" sz="1800">
              <a:latin typeface="Arial" charset="0"/>
              <a:cs typeface="Arial" charset="0"/>
            </a:endParaRPr>
          </a:p>
        </p:txBody>
      </p:sp>
      <p:sp>
        <p:nvSpPr>
          <p:cNvPr id="29700" name="Rectangle 4"/>
          <p:cNvSpPr>
            <a:spLocks noChangeArrowheads="1"/>
          </p:cNvSpPr>
          <p:nvPr/>
        </p:nvSpPr>
        <p:spPr bwMode="auto">
          <a:xfrm>
            <a:off x="1371600" y="1092200"/>
            <a:ext cx="7591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pPr>
            <a:r>
              <a:rPr lang="en-US" sz="2400">
                <a:latin typeface="Arial "/>
              </a:rPr>
              <a:t>Your instructor will assess your work and add annotations, which you can view in your </a:t>
            </a:r>
            <a:r>
              <a:rPr lang="en-US" sz="2400" b="1">
                <a:latin typeface="Arial "/>
              </a:rPr>
              <a:t>Portfolio</a:t>
            </a:r>
            <a:r>
              <a:rPr lang="en-US" sz="2400">
                <a:latin typeface="Arial "/>
              </a:rPr>
              <a:t>.</a:t>
            </a:r>
          </a:p>
        </p:txBody>
      </p:sp>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r="19807"/>
          <a:stretch>
            <a:fillRect/>
          </a:stretch>
        </p:blipFill>
        <p:spPr bwMode="auto">
          <a:xfrm>
            <a:off x="1654175" y="3956050"/>
            <a:ext cx="7021513" cy="2325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6"/>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23</a:t>
            </a:r>
          </a:p>
        </p:txBody>
      </p:sp>
    </p:spTree>
    <p:extLst>
      <p:ext uri="{BB962C8B-B14F-4D97-AF65-F5344CB8AC3E}">
        <p14:creationId xmlns:p14="http://schemas.microsoft.com/office/powerpoint/2010/main" val="3760288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96988" y="0"/>
            <a:ext cx="6656387" cy="1143000"/>
          </a:xfrm>
        </p:spPr>
        <p:txBody>
          <a:bodyPr>
            <a:normAutofit/>
          </a:bodyPr>
          <a:lstStyle/>
          <a:p>
            <a:pPr eaLnBrk="1" fontAlgn="auto" hangingPunct="1">
              <a:spcAft>
                <a:spcPts val="0"/>
              </a:spcAft>
              <a:defRPr/>
            </a:pPr>
            <a:r>
              <a:rPr lang="en-US" sz="4900" dirty="0">
                <a:solidFill>
                  <a:schemeClr val="tx2">
                    <a:satMod val="130000"/>
                  </a:schemeClr>
                </a:solidFill>
                <a:effectLst>
                  <a:outerShdw blurRad="50000" dist="30000" dir="5400000" algn="tl" rotWithShape="0">
                    <a:srgbClr val="000000">
                      <a:alpha val="30000"/>
                    </a:srgbClr>
                  </a:outerShdw>
                </a:effectLst>
                <a:latin typeface="+mj-lt"/>
              </a:rPr>
              <a:t>Check Annotations </a:t>
            </a:r>
            <a:r>
              <a:rPr lang="en-US" sz="3600" dirty="0">
                <a:solidFill>
                  <a:schemeClr val="tx2">
                    <a:satMod val="130000"/>
                  </a:schemeClr>
                </a:solidFill>
                <a:effectLst>
                  <a:outerShdw blurRad="50000" dist="30000" dir="5400000" algn="tl" rotWithShape="0">
                    <a:srgbClr val="000000">
                      <a:alpha val="30000"/>
                    </a:srgbClr>
                  </a:outerShdw>
                </a:effectLst>
                <a:latin typeface="+mj-lt"/>
              </a:rPr>
              <a:t>(cont’d)</a:t>
            </a:r>
            <a:endParaRPr lang="en-US" dirty="0">
              <a:solidFill>
                <a:schemeClr val="tx2">
                  <a:satMod val="130000"/>
                </a:schemeClr>
              </a:solidFill>
              <a:effectLst>
                <a:outerShdw blurRad="50000" dist="30000" dir="5400000" algn="tl" rotWithShape="0">
                  <a:srgbClr val="000000">
                    <a:alpha val="30000"/>
                  </a:srgbClr>
                </a:outerShdw>
              </a:effectLst>
              <a:latin typeface="+mj-lt"/>
            </a:endParaRPr>
          </a:p>
        </p:txBody>
      </p:sp>
      <p:sp>
        <p:nvSpPr>
          <p:cNvPr id="30723" name="Rectangle 3" descr="Rectangle: Click to edit Master text styles&#10;Second level&#10;Third level&#10;Fourth level&#10;Fifth level"/>
          <p:cNvSpPr>
            <a:spLocks noGrp="1" noChangeArrowheads="1"/>
          </p:cNvSpPr>
          <p:nvPr>
            <p:ph type="body" idx="4294967295"/>
          </p:nvPr>
        </p:nvSpPr>
        <p:spPr>
          <a:xfrm>
            <a:off x="1371600" y="1201738"/>
            <a:ext cx="7453313" cy="733425"/>
          </a:xfrm>
        </p:spPr>
        <p:txBody>
          <a:bodyPr/>
          <a:lstStyle/>
          <a:p>
            <a:pPr eaLnBrk="1" hangingPunct="1">
              <a:lnSpc>
                <a:spcPct val="90000"/>
              </a:lnSpc>
              <a:buFont typeface="Wingdings" pitchFamily="2" charset="2"/>
              <a:buChar char="§"/>
            </a:pPr>
            <a:r>
              <a:rPr lang="en-US" sz="2000">
                <a:latin typeface="Arial" charset="0"/>
                <a:cs typeface="Arial" charset="0"/>
              </a:rPr>
              <a:t>Click the desired item in the Portfolio to expand it; then click </a:t>
            </a:r>
            <a:r>
              <a:rPr lang="en-US" sz="2000" b="1">
                <a:latin typeface="Arial" charset="0"/>
                <a:cs typeface="Arial" charset="0"/>
              </a:rPr>
              <a:t>Details</a:t>
            </a:r>
            <a:r>
              <a:rPr lang="en-US" sz="2000">
                <a:latin typeface="Arial" charset="0"/>
                <a:cs typeface="Arial" charset="0"/>
              </a:rPr>
              <a:t> to view all </a:t>
            </a:r>
            <a:r>
              <a:rPr lang="en-US" sz="2000" b="1">
                <a:latin typeface="Arial" charset="0"/>
                <a:cs typeface="Arial" charset="0"/>
              </a:rPr>
              <a:t>General</a:t>
            </a:r>
            <a:r>
              <a:rPr lang="en-US" sz="2000">
                <a:latin typeface="Arial" charset="0"/>
                <a:cs typeface="Arial" charset="0"/>
              </a:rPr>
              <a:t> </a:t>
            </a:r>
            <a:r>
              <a:rPr lang="en-US" sz="2000" b="1">
                <a:latin typeface="Arial" charset="0"/>
                <a:cs typeface="Arial" charset="0"/>
              </a:rPr>
              <a:t>Comments</a:t>
            </a:r>
            <a:r>
              <a:rPr lang="en-US" sz="2000">
                <a:latin typeface="Arial" charset="0"/>
                <a:cs typeface="Arial" charset="0"/>
              </a:rPr>
              <a:t> and </a:t>
            </a:r>
            <a:r>
              <a:rPr lang="en-US" sz="2000" b="1">
                <a:latin typeface="Arial" charset="0"/>
                <a:cs typeface="Arial" charset="0"/>
              </a:rPr>
              <a:t>Annotations</a:t>
            </a:r>
            <a:r>
              <a:rPr lang="en-US" sz="2000">
                <a:latin typeface="Arial" charset="0"/>
                <a:cs typeface="Arial" charset="0"/>
              </a:rPr>
              <a:t>.</a:t>
            </a:r>
          </a:p>
          <a:p>
            <a:pPr eaLnBrk="1" hangingPunct="1">
              <a:lnSpc>
                <a:spcPct val="90000"/>
              </a:lnSpc>
              <a:buFont typeface="Wingdings 2" pitchFamily="18" charset="2"/>
              <a:buNone/>
            </a:pPr>
            <a:endParaRPr lang="en-US" sz="2000">
              <a:latin typeface="Arial" charset="0"/>
              <a:cs typeface="Arial" charset="0"/>
            </a:endParaRPr>
          </a:p>
          <a:p>
            <a:pPr eaLnBrk="1" hangingPunct="1">
              <a:lnSpc>
                <a:spcPct val="90000"/>
              </a:lnSpc>
              <a:buFont typeface="Wingdings" pitchFamily="2" charset="2"/>
              <a:buChar char="§"/>
            </a:pPr>
            <a:endParaRPr lang="en-US" sz="2000">
              <a:latin typeface="Arial" charset="0"/>
              <a:cs typeface="Arial" charset="0"/>
            </a:endParaRPr>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775" y="1987550"/>
            <a:ext cx="7267575" cy="4300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5"/>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24</a:t>
            </a:r>
          </a:p>
        </p:txBody>
      </p:sp>
    </p:spTree>
    <p:extLst>
      <p:ext uri="{BB962C8B-B14F-4D97-AF65-F5344CB8AC3E}">
        <p14:creationId xmlns:p14="http://schemas.microsoft.com/office/powerpoint/2010/main" val="2461605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96988" y="0"/>
            <a:ext cx="7315200" cy="1143000"/>
          </a:xfrm>
        </p:spPr>
        <p:txBody>
          <a:bodyPr>
            <a:normAutofit/>
          </a:bodyPr>
          <a:lstStyle/>
          <a:p>
            <a:pPr eaLnBrk="1" fontAlgn="auto" hangingPunct="1">
              <a:spcAft>
                <a:spcPts val="0"/>
              </a:spcAft>
              <a:defRPr/>
            </a:pPr>
            <a:r>
              <a:rPr lang="en-US" sz="4400" dirty="0">
                <a:solidFill>
                  <a:schemeClr val="tx2">
                    <a:satMod val="130000"/>
                  </a:schemeClr>
                </a:solidFill>
                <a:effectLst>
                  <a:outerShdw blurRad="50000" dist="30000" dir="5400000" algn="tl" rotWithShape="0">
                    <a:srgbClr val="000000">
                      <a:alpha val="30000"/>
                    </a:srgbClr>
                  </a:outerShdw>
                </a:effectLst>
                <a:latin typeface="+mj-lt"/>
              </a:rPr>
              <a:t>Check Annotations </a:t>
            </a:r>
            <a:r>
              <a:rPr lang="en-US" sz="3200" dirty="0">
                <a:solidFill>
                  <a:schemeClr val="tx2">
                    <a:satMod val="130000"/>
                  </a:schemeClr>
                </a:solidFill>
                <a:effectLst>
                  <a:outerShdw blurRad="50000" dist="30000" dir="5400000" algn="tl" rotWithShape="0">
                    <a:srgbClr val="000000">
                      <a:alpha val="30000"/>
                    </a:srgbClr>
                  </a:outerShdw>
                </a:effectLst>
                <a:latin typeface="+mj-lt"/>
              </a:rPr>
              <a:t>(cont’d)</a:t>
            </a:r>
            <a:endParaRPr lang="en-US" dirty="0">
              <a:solidFill>
                <a:schemeClr val="tx2">
                  <a:satMod val="130000"/>
                </a:schemeClr>
              </a:solidFill>
              <a:effectLst>
                <a:outerShdw blurRad="50000" dist="30000" dir="5400000" algn="tl" rotWithShape="0">
                  <a:srgbClr val="000000">
                    <a:alpha val="30000"/>
                  </a:srgbClr>
                </a:outerShdw>
              </a:effectLst>
              <a:latin typeface="+mj-lt"/>
            </a:endParaRPr>
          </a:p>
        </p:txBody>
      </p:sp>
      <p:sp>
        <p:nvSpPr>
          <p:cNvPr id="31747" name="Text Box 3" descr="Rectangle: Click to edit Master text styles&#10;Second level&#10;Third level&#10;Fourth level&#10;Fifth level"/>
          <p:cNvSpPr txBox="1">
            <a:spLocks noChangeArrowheads="1"/>
          </p:cNvSpPr>
          <p:nvPr/>
        </p:nvSpPr>
        <p:spPr bwMode="auto">
          <a:xfrm>
            <a:off x="1296988" y="1012825"/>
            <a:ext cx="78470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buClr>
                <a:schemeClr val="accent1"/>
              </a:buClr>
              <a:buSzPct val="80000"/>
              <a:buFont typeface="Wingdings" pitchFamily="2" charset="2"/>
              <a:buChar char="§"/>
            </a:pPr>
            <a:r>
              <a:rPr lang="en-US">
                <a:latin typeface="Arial" charset="0"/>
                <a:cs typeface="Arial" charset="0"/>
              </a:rPr>
              <a:t>Read the </a:t>
            </a:r>
            <a:r>
              <a:rPr lang="en-US" b="1">
                <a:latin typeface="Arial" charset="0"/>
                <a:cs typeface="Arial" charset="0"/>
              </a:rPr>
              <a:t>General Comment</a:t>
            </a:r>
            <a:r>
              <a:rPr lang="en-US">
                <a:latin typeface="Arial" charset="0"/>
                <a:cs typeface="Arial" charset="0"/>
              </a:rPr>
              <a:t>; mouse over it to display a long comment.</a:t>
            </a:r>
          </a:p>
          <a:p>
            <a:pPr>
              <a:lnSpc>
                <a:spcPct val="90000"/>
              </a:lnSpc>
              <a:spcBef>
                <a:spcPts val="600"/>
              </a:spcBef>
              <a:buClr>
                <a:schemeClr val="accent1"/>
              </a:buClr>
              <a:buSzPct val="80000"/>
              <a:buFont typeface="Wingdings" pitchFamily="2" charset="2"/>
              <a:buChar char="§"/>
            </a:pPr>
            <a:r>
              <a:rPr lang="en-US">
                <a:latin typeface="Arial" charset="0"/>
                <a:cs typeface="Arial" charset="0"/>
              </a:rPr>
              <a:t>Always scroll down to view any annotated items that might be hidden. </a:t>
            </a:r>
          </a:p>
          <a:p>
            <a:pPr>
              <a:lnSpc>
                <a:spcPct val="90000"/>
              </a:lnSpc>
              <a:spcBef>
                <a:spcPts val="600"/>
              </a:spcBef>
              <a:buClr>
                <a:schemeClr val="accent1"/>
              </a:buClr>
              <a:buSzPct val="80000"/>
              <a:buFont typeface="Wingdings" pitchFamily="2" charset="2"/>
              <a:buChar char="§"/>
            </a:pPr>
            <a:endParaRPr lang="en-US">
              <a:latin typeface="Arial" charset="0"/>
              <a:cs typeface="Arial" charset="0"/>
            </a:endParaRPr>
          </a:p>
          <a:p>
            <a:pPr>
              <a:lnSpc>
                <a:spcPct val="90000"/>
              </a:lnSpc>
              <a:spcBef>
                <a:spcPts val="600"/>
              </a:spcBef>
              <a:buClr>
                <a:schemeClr val="accent1"/>
              </a:buClr>
              <a:buSzPct val="80000"/>
              <a:buFont typeface="Wingdings" pitchFamily="2" charset="2"/>
              <a:buChar char="§"/>
            </a:pPr>
            <a:endParaRPr lang="en-US">
              <a:latin typeface="Arial" charset="0"/>
              <a:cs typeface="Arial" charset="0"/>
            </a:endParaRPr>
          </a:p>
          <a:p>
            <a:pPr>
              <a:lnSpc>
                <a:spcPct val="90000"/>
              </a:lnSpc>
              <a:spcBef>
                <a:spcPts val="600"/>
              </a:spcBef>
              <a:buClr>
                <a:schemeClr val="accent1"/>
              </a:buClr>
              <a:buSzPct val="80000"/>
              <a:buFont typeface="Wingdings" pitchFamily="2" charset="2"/>
              <a:buChar char="§"/>
            </a:pPr>
            <a:endParaRPr lang="en-US">
              <a:latin typeface="Arial" charset="0"/>
              <a:cs typeface="Arial" charset="0"/>
            </a:endParaRPr>
          </a:p>
        </p:txBody>
      </p:sp>
      <p:pic>
        <p:nvPicPr>
          <p:cNvPr id="31748" name="Picture 6"/>
          <p:cNvPicPr>
            <a:picLocks noChangeAspect="1" noChangeArrowheads="1"/>
          </p:cNvPicPr>
          <p:nvPr/>
        </p:nvPicPr>
        <p:blipFill>
          <a:blip r:embed="rId3">
            <a:extLst>
              <a:ext uri="{28A0092B-C50C-407E-A947-70E740481C1C}">
                <a14:useLocalDpi xmlns:a14="http://schemas.microsoft.com/office/drawing/2010/main" val="0"/>
              </a:ext>
            </a:extLst>
          </a:blip>
          <a:srcRect r="12045"/>
          <a:stretch>
            <a:fillRect/>
          </a:stretch>
        </p:blipFill>
        <p:spPr bwMode="auto">
          <a:xfrm>
            <a:off x="1257300" y="1808163"/>
            <a:ext cx="5026025" cy="4772025"/>
          </a:xfrm>
          <a:prstGeom prst="rect">
            <a:avLst/>
          </a:prstGeom>
          <a:noFill/>
          <a:extLst>
            <a:ext uri="{909E8E84-426E-40DD-AFC4-6F175D3DCCD1}">
              <a14:hiddenFill xmlns:a14="http://schemas.microsoft.com/office/drawing/2010/main">
                <a:solidFill>
                  <a:srgbClr val="FFFFFF"/>
                </a:solidFill>
              </a14:hiddenFill>
            </a:ext>
          </a:extLst>
        </p:spPr>
      </p:pic>
      <p:sp>
        <p:nvSpPr>
          <p:cNvPr id="31749" name="Text Box 5" descr="Rectangle: Click to edit Master text styles&#10;Second level&#10;Third level&#10;Fourth level&#10;Fifth level"/>
          <p:cNvSpPr txBox="1">
            <a:spLocks noChangeArrowheads="1"/>
          </p:cNvSpPr>
          <p:nvPr/>
        </p:nvSpPr>
        <p:spPr bwMode="auto">
          <a:xfrm>
            <a:off x="6272213" y="1958975"/>
            <a:ext cx="2690812"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buClr>
                <a:schemeClr val="accent1"/>
              </a:buClr>
              <a:buSzPct val="80000"/>
              <a:buFont typeface="Wingdings" pitchFamily="2" charset="2"/>
              <a:buChar char="§"/>
            </a:pPr>
            <a:r>
              <a:rPr lang="en-US">
                <a:latin typeface="Arial" charset="0"/>
                <a:cs typeface="Arial" charset="0"/>
              </a:rPr>
              <a:t>Click </a:t>
            </a:r>
            <a:r>
              <a:rPr lang="en-US" b="1">
                <a:latin typeface="Arial" charset="0"/>
                <a:cs typeface="Arial" charset="0"/>
              </a:rPr>
              <a:t>View</a:t>
            </a:r>
            <a:r>
              <a:rPr lang="en-US">
                <a:latin typeface="Arial" charset="0"/>
                <a:cs typeface="Arial" charset="0"/>
              </a:rPr>
              <a:t> </a:t>
            </a:r>
            <a:r>
              <a:rPr lang="en-US" b="1">
                <a:latin typeface="Arial" charset="0"/>
                <a:cs typeface="Arial" charset="0"/>
              </a:rPr>
              <a:t>in</a:t>
            </a:r>
            <a:r>
              <a:rPr lang="en-US">
                <a:latin typeface="Arial" charset="0"/>
                <a:cs typeface="Arial" charset="0"/>
              </a:rPr>
              <a:t> </a:t>
            </a:r>
            <a:r>
              <a:rPr lang="en-US" b="1">
                <a:latin typeface="Arial" charset="0"/>
                <a:cs typeface="Arial" charset="0"/>
              </a:rPr>
              <a:t>Word</a:t>
            </a:r>
            <a:r>
              <a:rPr lang="en-US">
                <a:latin typeface="Arial" charset="0"/>
                <a:cs typeface="Arial" charset="0"/>
              </a:rPr>
              <a:t> to download the document and open it in Word.</a:t>
            </a:r>
          </a:p>
          <a:p>
            <a:pPr>
              <a:lnSpc>
                <a:spcPct val="90000"/>
              </a:lnSpc>
              <a:spcBef>
                <a:spcPts val="600"/>
              </a:spcBef>
              <a:buClr>
                <a:schemeClr val="accent1"/>
              </a:buClr>
              <a:buSzPct val="80000"/>
              <a:buFont typeface="Wingdings" pitchFamily="2" charset="2"/>
              <a:buChar char="§"/>
            </a:pPr>
            <a:r>
              <a:rPr lang="en-US">
                <a:latin typeface="Arial" charset="0"/>
                <a:cs typeface="Arial" charset="0"/>
              </a:rPr>
              <a:t>Click </a:t>
            </a:r>
            <a:r>
              <a:rPr lang="en-US" b="1">
                <a:latin typeface="Arial" charset="0"/>
                <a:cs typeface="Arial" charset="0"/>
              </a:rPr>
              <a:t>Print</a:t>
            </a:r>
            <a:r>
              <a:rPr lang="en-US">
                <a:latin typeface="Arial" charset="0"/>
                <a:cs typeface="Arial" charset="0"/>
              </a:rPr>
              <a:t> to print the document, including annotations. </a:t>
            </a:r>
          </a:p>
          <a:p>
            <a:pPr>
              <a:lnSpc>
                <a:spcPct val="90000"/>
              </a:lnSpc>
              <a:spcBef>
                <a:spcPts val="600"/>
              </a:spcBef>
              <a:buClr>
                <a:schemeClr val="accent1"/>
              </a:buClr>
              <a:buSzPct val="80000"/>
              <a:buFont typeface="Wingdings" pitchFamily="2" charset="2"/>
              <a:buChar char="§"/>
            </a:pPr>
            <a:r>
              <a:rPr lang="en-US">
                <a:latin typeface="Arial" charset="0"/>
                <a:cs typeface="Arial" charset="0"/>
              </a:rPr>
              <a:t>Click </a:t>
            </a:r>
            <a:r>
              <a:rPr lang="en-US" b="1">
                <a:latin typeface="Arial" charset="0"/>
                <a:cs typeface="Arial" charset="0"/>
              </a:rPr>
              <a:t>Next</a:t>
            </a:r>
            <a:r>
              <a:rPr lang="en-US">
                <a:latin typeface="Arial" charset="0"/>
                <a:cs typeface="Arial" charset="0"/>
              </a:rPr>
              <a:t> to move to the next screen.</a:t>
            </a:r>
            <a:br>
              <a:rPr lang="en-US">
                <a:latin typeface="Arial" charset="0"/>
                <a:cs typeface="Arial" charset="0"/>
              </a:rPr>
            </a:br>
            <a:endParaRPr lang="en-US">
              <a:latin typeface="Arial" charset="0"/>
              <a:cs typeface="Arial" charset="0"/>
            </a:endParaRPr>
          </a:p>
          <a:p>
            <a:pPr>
              <a:lnSpc>
                <a:spcPct val="90000"/>
              </a:lnSpc>
              <a:spcBef>
                <a:spcPts val="600"/>
              </a:spcBef>
              <a:buClr>
                <a:schemeClr val="accent1"/>
              </a:buClr>
              <a:buSzPct val="80000"/>
              <a:buFont typeface="Wingdings" pitchFamily="2" charset="2"/>
              <a:buChar char="§"/>
            </a:pPr>
            <a:endParaRPr lang="en-US">
              <a:latin typeface="Arial" charset="0"/>
              <a:cs typeface="Arial" charset="0"/>
            </a:endParaRPr>
          </a:p>
          <a:p>
            <a:pPr>
              <a:lnSpc>
                <a:spcPct val="90000"/>
              </a:lnSpc>
              <a:spcBef>
                <a:spcPts val="600"/>
              </a:spcBef>
              <a:buClr>
                <a:schemeClr val="accent1"/>
              </a:buClr>
              <a:buSzPct val="80000"/>
              <a:buFont typeface="Wingdings" pitchFamily="2" charset="2"/>
              <a:buChar char="§"/>
            </a:pPr>
            <a:endParaRPr lang="en-US">
              <a:latin typeface="Arial" charset="0"/>
              <a:cs typeface="Arial" charset="0"/>
            </a:endParaRPr>
          </a:p>
          <a:p>
            <a:pPr>
              <a:lnSpc>
                <a:spcPct val="90000"/>
              </a:lnSpc>
              <a:spcBef>
                <a:spcPts val="600"/>
              </a:spcBef>
              <a:buClr>
                <a:schemeClr val="accent1"/>
              </a:buClr>
              <a:buSzPct val="80000"/>
              <a:buFont typeface="Wingdings" pitchFamily="2" charset="2"/>
              <a:buChar char="§"/>
            </a:pPr>
            <a:endParaRPr lang="en-US">
              <a:latin typeface="Arial" charset="0"/>
              <a:cs typeface="Arial" charset="0"/>
            </a:endParaRPr>
          </a:p>
        </p:txBody>
      </p:sp>
      <p:sp>
        <p:nvSpPr>
          <p:cNvPr id="8" name="Text Box 6"/>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25</a:t>
            </a:r>
          </a:p>
        </p:txBody>
      </p:sp>
      <p:pic>
        <p:nvPicPr>
          <p:cNvPr id="31751" name="Picture 7" descr="MC90044139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063" y="5103813"/>
            <a:ext cx="366712" cy="366712"/>
          </a:xfrm>
          <a:prstGeom prst="rect">
            <a:avLst/>
          </a:prstGeom>
          <a:noFill/>
          <a:extLst>
            <a:ext uri="{909E8E84-426E-40DD-AFC4-6F175D3DCCD1}">
              <a14:hiddenFill xmlns:a14="http://schemas.microsoft.com/office/drawing/2010/main">
                <a:solidFill>
                  <a:srgbClr val="FFFFFF"/>
                </a:solidFill>
              </a14:hiddenFill>
            </a:ext>
          </a:extLst>
        </p:spPr>
      </p:pic>
      <p:sp>
        <p:nvSpPr>
          <p:cNvPr id="31752" name="Text Box 8" descr="Rectangle: Click to edit Master text styles&#10;Second level&#10;Third level&#10;Fourth level&#10;Fifth level"/>
          <p:cNvSpPr txBox="1">
            <a:spLocks noChangeArrowheads="1"/>
          </p:cNvSpPr>
          <p:nvPr/>
        </p:nvSpPr>
        <p:spPr bwMode="auto">
          <a:xfrm>
            <a:off x="6283325" y="5095875"/>
            <a:ext cx="2455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pPr>
            <a:r>
              <a:rPr lang="en-US" b="1">
                <a:solidFill>
                  <a:srgbClr val="558ED5"/>
                </a:solidFill>
                <a:latin typeface="Arial" charset="0"/>
                <a:cs typeface="Arial" charset="0"/>
              </a:rPr>
              <a:t>    </a:t>
            </a:r>
            <a:r>
              <a:rPr lang="en-US" sz="1600">
                <a:latin typeface="Arial" charset="0"/>
                <a:cs typeface="Arial" charset="0"/>
              </a:rPr>
              <a:t>Use any printouts that include comments as a handy study guide.</a:t>
            </a:r>
            <a:endParaRPr lang="en-US">
              <a:latin typeface="Arial" charset="0"/>
              <a:cs typeface="Arial" charset="0"/>
            </a:endParaRPr>
          </a:p>
          <a:p>
            <a:pPr>
              <a:lnSpc>
                <a:spcPct val="90000"/>
              </a:lnSpc>
              <a:spcBef>
                <a:spcPts val="600"/>
              </a:spcBef>
              <a:buClr>
                <a:schemeClr val="accent1"/>
              </a:buClr>
              <a:buSzPct val="80000"/>
              <a:buFont typeface="Wingdings" pitchFamily="2" charset="2"/>
              <a:buChar char="§"/>
            </a:pPr>
            <a:endParaRPr lang="en-US">
              <a:latin typeface="Arial" charset="0"/>
              <a:cs typeface="Arial" charset="0"/>
            </a:endParaRPr>
          </a:p>
        </p:txBody>
      </p:sp>
    </p:spTree>
    <p:extLst>
      <p:ext uri="{BB962C8B-B14F-4D97-AF65-F5344CB8AC3E}">
        <p14:creationId xmlns:p14="http://schemas.microsoft.com/office/powerpoint/2010/main" val="815506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96988" y="0"/>
            <a:ext cx="6656387"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GDP—Edit Work</a:t>
            </a:r>
          </a:p>
        </p:txBody>
      </p:sp>
      <p:sp>
        <p:nvSpPr>
          <p:cNvPr id="32771" name="Rectangle 3" descr="Rectangle: Click to edit Master text styles&#10;Second level&#10;Third level&#10;Fourth level&#10;Fifth level"/>
          <p:cNvSpPr>
            <a:spLocks noGrp="1" noChangeArrowheads="1"/>
          </p:cNvSpPr>
          <p:nvPr>
            <p:ph type="body" idx="4294967295"/>
          </p:nvPr>
        </p:nvSpPr>
        <p:spPr>
          <a:xfrm>
            <a:off x="1477963" y="3073400"/>
            <a:ext cx="7453312" cy="1573213"/>
          </a:xfrm>
        </p:spPr>
        <p:txBody>
          <a:bodyPr/>
          <a:lstStyle/>
          <a:p>
            <a:pPr eaLnBrk="1" hangingPunct="1">
              <a:lnSpc>
                <a:spcPct val="90000"/>
              </a:lnSpc>
              <a:buFont typeface="Wingdings" pitchFamily="2" charset="2"/>
              <a:buChar char="§"/>
            </a:pPr>
            <a:r>
              <a:rPr lang="en-US" sz="1800">
                <a:latin typeface="Arial "/>
              </a:rPr>
              <a:t>GDP downloads the most recently uploaded version of the job and opens the </a:t>
            </a:r>
            <a:r>
              <a:rPr lang="en-US" sz="1800" b="1">
                <a:latin typeface="Arial "/>
              </a:rPr>
              <a:t>Scoring</a:t>
            </a:r>
            <a:r>
              <a:rPr lang="en-US" sz="1800">
                <a:latin typeface="Arial "/>
              </a:rPr>
              <a:t> </a:t>
            </a:r>
            <a:r>
              <a:rPr lang="en-US" sz="1800" b="1">
                <a:latin typeface="Arial "/>
              </a:rPr>
              <a:t>Results</a:t>
            </a:r>
            <a:r>
              <a:rPr lang="en-US" sz="1800">
                <a:latin typeface="Arial "/>
              </a:rPr>
              <a:t> window behind the Word window.</a:t>
            </a:r>
          </a:p>
          <a:p>
            <a:pPr eaLnBrk="1" hangingPunct="1">
              <a:lnSpc>
                <a:spcPct val="90000"/>
              </a:lnSpc>
              <a:buFont typeface="Wingdings" pitchFamily="2" charset="2"/>
              <a:buChar char="§"/>
            </a:pPr>
            <a:r>
              <a:rPr lang="en-US" sz="1800">
                <a:latin typeface="Arial "/>
              </a:rPr>
              <a:t>The </a:t>
            </a:r>
            <a:r>
              <a:rPr lang="en-US" sz="1800" b="1">
                <a:latin typeface="Arial "/>
              </a:rPr>
              <a:t>Time</a:t>
            </a:r>
            <a:r>
              <a:rPr lang="en-US" sz="1800">
                <a:latin typeface="Arial "/>
              </a:rPr>
              <a:t> </a:t>
            </a:r>
            <a:r>
              <a:rPr lang="en-US" sz="1800" b="1">
                <a:latin typeface="Arial "/>
              </a:rPr>
              <a:t>Spent</a:t>
            </a:r>
            <a:r>
              <a:rPr lang="en-US" sz="1800">
                <a:latin typeface="Arial "/>
              </a:rPr>
              <a:t> recorded in the </a:t>
            </a:r>
            <a:r>
              <a:rPr lang="en-US" sz="1800" b="1">
                <a:latin typeface="Arial "/>
              </a:rPr>
              <a:t>Portfolio</a:t>
            </a:r>
            <a:r>
              <a:rPr lang="en-US" sz="1800">
                <a:latin typeface="Arial "/>
              </a:rPr>
              <a:t> for that attempt begins and is added to the Time Spent on previous attempts. In the example below, the </a:t>
            </a:r>
            <a:r>
              <a:rPr lang="en-US" sz="1800" b="1">
                <a:latin typeface="Arial "/>
              </a:rPr>
              <a:t>Total</a:t>
            </a:r>
            <a:r>
              <a:rPr lang="en-US" sz="1800">
                <a:latin typeface="Arial "/>
              </a:rPr>
              <a:t> </a:t>
            </a:r>
            <a:r>
              <a:rPr lang="en-US" sz="1800" b="1">
                <a:latin typeface="Arial "/>
              </a:rPr>
              <a:t>Time</a:t>
            </a:r>
            <a:r>
              <a:rPr lang="en-US" sz="1800">
                <a:latin typeface="Arial "/>
              </a:rPr>
              <a:t> spent on </a:t>
            </a:r>
            <a:r>
              <a:rPr lang="en-US" sz="1800" b="1">
                <a:latin typeface="Arial "/>
              </a:rPr>
              <a:t>Attempt 1</a:t>
            </a:r>
            <a:r>
              <a:rPr lang="en-US" sz="1800">
                <a:latin typeface="Arial "/>
              </a:rPr>
              <a:t> is </a:t>
            </a:r>
            <a:r>
              <a:rPr lang="en-US" sz="1800" b="1">
                <a:latin typeface="Arial "/>
              </a:rPr>
              <a:t>3:42</a:t>
            </a:r>
            <a:r>
              <a:rPr lang="en-US" sz="1800">
                <a:latin typeface="Arial "/>
              </a:rPr>
              <a:t> (3 minutes, 42 seconds). </a:t>
            </a:r>
          </a:p>
          <a:p>
            <a:pPr eaLnBrk="1" hangingPunct="1">
              <a:lnSpc>
                <a:spcPct val="90000"/>
              </a:lnSpc>
              <a:buFont typeface="Wingdings" pitchFamily="2" charset="2"/>
              <a:buChar char="§"/>
            </a:pPr>
            <a:r>
              <a:rPr lang="en-US" sz="1800">
                <a:latin typeface="Arial "/>
              </a:rPr>
              <a:t>The </a:t>
            </a:r>
            <a:r>
              <a:rPr lang="en-US" sz="1800" b="1">
                <a:latin typeface="Arial "/>
              </a:rPr>
              <a:t>Total Time </a:t>
            </a:r>
            <a:r>
              <a:rPr lang="en-US" sz="1800">
                <a:latin typeface="Arial "/>
              </a:rPr>
              <a:t>for both </a:t>
            </a:r>
            <a:r>
              <a:rPr lang="en-US" sz="1800" b="1">
                <a:latin typeface="Arial "/>
              </a:rPr>
              <a:t>Attempt 1 </a:t>
            </a:r>
            <a:r>
              <a:rPr lang="en-US" sz="1800">
                <a:latin typeface="Arial "/>
              </a:rPr>
              <a:t>and </a:t>
            </a:r>
            <a:r>
              <a:rPr lang="en-US" sz="1800" b="1">
                <a:latin typeface="Arial "/>
              </a:rPr>
              <a:t>Attempt 2</a:t>
            </a:r>
            <a:r>
              <a:rPr lang="en-US" sz="1800">
                <a:latin typeface="Arial "/>
              </a:rPr>
              <a:t> is </a:t>
            </a:r>
            <a:r>
              <a:rPr lang="en-US" sz="1800" b="1">
                <a:latin typeface="Arial "/>
              </a:rPr>
              <a:t>31: 52</a:t>
            </a:r>
            <a:r>
              <a:rPr lang="en-US" sz="1800">
                <a:latin typeface="Arial "/>
              </a:rPr>
              <a:t>.</a:t>
            </a:r>
            <a:br>
              <a:rPr lang="en-US" sz="1800">
                <a:latin typeface="Arial "/>
              </a:rPr>
            </a:br>
            <a:r>
              <a:rPr lang="en-US" sz="1800">
                <a:latin typeface="Arial "/>
              </a:rPr>
              <a:t/>
            </a:r>
            <a:br>
              <a:rPr lang="en-US" sz="1800">
                <a:latin typeface="Arial "/>
              </a:rPr>
            </a:br>
            <a:endParaRPr lang="en-US" sz="1400">
              <a:latin typeface="Arial" charset="0"/>
              <a:cs typeface="Arial" charset="0"/>
            </a:endParaRPr>
          </a:p>
        </p:txBody>
      </p:sp>
      <p:sp>
        <p:nvSpPr>
          <p:cNvPr id="32772" name="Rectangle 4"/>
          <p:cNvSpPr>
            <a:spLocks noChangeArrowheads="1"/>
          </p:cNvSpPr>
          <p:nvPr/>
        </p:nvSpPr>
        <p:spPr bwMode="auto">
          <a:xfrm>
            <a:off x="1350963" y="996950"/>
            <a:ext cx="7591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pPr>
            <a:r>
              <a:rPr lang="en-US" sz="2400">
                <a:latin typeface="Arial "/>
              </a:rPr>
              <a:t>When you click </a:t>
            </a:r>
            <a:r>
              <a:rPr lang="en-US" sz="2400" b="1">
                <a:latin typeface="Arial "/>
              </a:rPr>
              <a:t>Edit Work</a:t>
            </a:r>
            <a:r>
              <a:rPr lang="en-US" sz="2400">
                <a:latin typeface="Arial "/>
              </a:rPr>
              <a:t>, several things happen:</a:t>
            </a:r>
          </a:p>
        </p:txBody>
      </p:sp>
      <p:pic>
        <p:nvPicPr>
          <p:cNvPr id="32773" name="Picture 3"/>
          <p:cNvPicPr>
            <a:picLocks noChangeAspect="1" noChangeArrowheads="1"/>
          </p:cNvPicPr>
          <p:nvPr/>
        </p:nvPicPr>
        <p:blipFill>
          <a:blip r:embed="rId3">
            <a:extLst>
              <a:ext uri="{28A0092B-C50C-407E-A947-70E740481C1C}">
                <a14:useLocalDpi xmlns:a14="http://schemas.microsoft.com/office/drawing/2010/main" val="0"/>
              </a:ext>
            </a:extLst>
          </a:blip>
          <a:srcRect r="13513" b="42873"/>
          <a:stretch>
            <a:fillRect/>
          </a:stretch>
        </p:blipFill>
        <p:spPr bwMode="auto">
          <a:xfrm>
            <a:off x="1797050" y="1568450"/>
            <a:ext cx="6251575" cy="1387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925" y="5154613"/>
            <a:ext cx="6599238" cy="1419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7"/>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26</a:t>
            </a:r>
          </a:p>
        </p:txBody>
      </p:sp>
    </p:spTree>
    <p:extLst>
      <p:ext uri="{BB962C8B-B14F-4D97-AF65-F5344CB8AC3E}">
        <p14:creationId xmlns:p14="http://schemas.microsoft.com/office/powerpoint/2010/main" val="565305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308100" y="0"/>
            <a:ext cx="6656388"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Edit Correspondence 30-19</a:t>
            </a:r>
          </a:p>
        </p:txBody>
      </p:sp>
      <p:sp>
        <p:nvSpPr>
          <p:cNvPr id="18435" name="Text Box 3" descr="Rectangle: Click to edit Master text styles&#10;Second level&#10;Third level&#10;Fourth level&#10;Fifth level"/>
          <p:cNvSpPr txBox="1">
            <a:spLocks noChangeArrowheads="1"/>
          </p:cNvSpPr>
          <p:nvPr/>
        </p:nvSpPr>
        <p:spPr bwMode="auto">
          <a:xfrm>
            <a:off x="1285875" y="1098550"/>
            <a:ext cx="7453313" cy="4749800"/>
          </a:xfrm>
          <a:prstGeom prst="rect">
            <a:avLst/>
          </a:prstGeom>
          <a:noFill/>
          <a:ln w="9525">
            <a:noFill/>
            <a:miter lim="800000"/>
            <a:headEnd/>
            <a:tailEnd/>
          </a:ln>
        </p:spPr>
        <p:txBody>
          <a:bodyPr/>
          <a:lstStyle/>
          <a:p>
            <a:pPr marL="365125" indent="-282575" fontAlgn="base">
              <a:lnSpc>
                <a:spcPct val="90000"/>
              </a:lnSpc>
              <a:spcBef>
                <a:spcPts val="600"/>
              </a:spcBef>
              <a:spcAft>
                <a:spcPct val="0"/>
              </a:spcAft>
              <a:buClr>
                <a:schemeClr val="accent1"/>
              </a:buClr>
              <a:buSzPct val="80000"/>
              <a:buFont typeface="Wingdings" pitchFamily="2" charset="2"/>
              <a:buChar char="§"/>
              <a:defRPr/>
            </a:pPr>
            <a:r>
              <a:rPr lang="en-US" sz="2000" dirty="0">
                <a:latin typeface="Arial "/>
              </a:rPr>
              <a:t>When Word opens, edit the job: Press </a:t>
            </a:r>
            <a:r>
              <a:rPr lang="en-US" sz="2000" b="1" cap="small" dirty="0">
                <a:latin typeface="Arial "/>
              </a:rPr>
              <a:t>Alt + Tab </a:t>
            </a:r>
            <a:r>
              <a:rPr lang="en-US" sz="2000" dirty="0">
                <a:latin typeface="Arial "/>
              </a:rPr>
              <a:t>or use the </a:t>
            </a:r>
            <a:r>
              <a:rPr lang="en-US" sz="2000" b="1" dirty="0">
                <a:latin typeface="Arial "/>
              </a:rPr>
              <a:t>Windows Taskbar </a:t>
            </a:r>
            <a:r>
              <a:rPr lang="en-US" sz="2000" dirty="0">
                <a:latin typeface="Arial "/>
              </a:rPr>
              <a:t>and alternately click the buttons for </a:t>
            </a:r>
            <a:r>
              <a:rPr lang="en-US" sz="2000" b="1" dirty="0">
                <a:latin typeface="Arial "/>
              </a:rPr>
              <a:t>GDP11e</a:t>
            </a:r>
            <a:r>
              <a:rPr lang="en-US" sz="2000" dirty="0">
                <a:latin typeface="Arial "/>
              </a:rPr>
              <a:t> and the Word file as you edit to move back and forth from the </a:t>
            </a:r>
            <a:r>
              <a:rPr lang="en-US" sz="2000" b="1" dirty="0">
                <a:latin typeface="Arial "/>
              </a:rPr>
              <a:t>Scoring Results</a:t>
            </a:r>
            <a:r>
              <a:rPr lang="en-US" sz="2000" dirty="0">
                <a:latin typeface="Arial "/>
              </a:rPr>
              <a:t> window to the Word document. </a:t>
            </a:r>
            <a:r>
              <a:rPr lang="en-US" sz="2400" dirty="0">
                <a:latin typeface="Arial "/>
              </a:rPr>
              <a:t/>
            </a:r>
            <a:br>
              <a:rPr lang="en-US" sz="2400" dirty="0">
                <a:latin typeface="Arial "/>
              </a:rPr>
            </a:br>
            <a:r>
              <a:rPr lang="en-US" sz="1400" dirty="0">
                <a:solidFill>
                  <a:schemeClr val="bg1"/>
                </a:solidFill>
                <a:latin typeface="Arial "/>
              </a:rPr>
              <a:t>X</a:t>
            </a:r>
            <a:r>
              <a:rPr lang="en-US" sz="2400" dirty="0">
                <a:latin typeface="Arial "/>
              </a:rPr>
              <a:t/>
            </a:r>
            <a:br>
              <a:rPr lang="en-US" sz="2400" dirty="0">
                <a:latin typeface="Arial "/>
              </a:rPr>
            </a:br>
            <a:r>
              <a:rPr lang="en-US" b="1" dirty="0">
                <a:solidFill>
                  <a:srgbClr val="002060"/>
                </a:solidFill>
                <a:latin typeface="Arial" pitchFamily="34" charset="0"/>
                <a:ea typeface="Verdana" pitchFamily="34" charset="0"/>
                <a:cs typeface="Arial" pitchFamily="34" charset="0"/>
              </a:rPr>
              <a:t>Note: </a:t>
            </a:r>
            <a:r>
              <a:rPr lang="en-US" dirty="0">
                <a:latin typeface="Arial" pitchFamily="34" charset="0"/>
                <a:cs typeface="Arial" pitchFamily="34" charset="0"/>
              </a:rPr>
              <a:t>If this job is designated as a Proofreading Check, you must use </a:t>
            </a:r>
            <a:r>
              <a:rPr lang="en-US" b="1" dirty="0">
                <a:latin typeface="Arial" pitchFamily="34" charset="0"/>
                <a:cs typeface="Arial" pitchFamily="34" charset="0"/>
              </a:rPr>
              <a:t>Start</a:t>
            </a:r>
            <a:r>
              <a:rPr lang="en-US" dirty="0">
                <a:latin typeface="Arial" pitchFamily="34" charset="0"/>
                <a:cs typeface="Arial" pitchFamily="34" charset="0"/>
              </a:rPr>
              <a:t> </a:t>
            </a:r>
            <a:r>
              <a:rPr lang="en-US" b="1" dirty="0">
                <a:latin typeface="Arial" pitchFamily="34" charset="0"/>
                <a:cs typeface="Arial" pitchFamily="34" charset="0"/>
              </a:rPr>
              <a:t>Work</a:t>
            </a:r>
            <a:r>
              <a:rPr lang="en-US" dirty="0">
                <a:latin typeface="Arial" pitchFamily="34" charset="0"/>
                <a:cs typeface="Arial" pitchFamily="34" charset="0"/>
              </a:rPr>
              <a:t> (</a:t>
            </a:r>
            <a:r>
              <a:rPr lang="en-US" i="1" dirty="0">
                <a:latin typeface="Arial" pitchFamily="34" charset="0"/>
                <a:cs typeface="Arial" pitchFamily="34" charset="0"/>
              </a:rPr>
              <a:t>not</a:t>
            </a:r>
            <a:r>
              <a:rPr lang="en-US" dirty="0">
                <a:latin typeface="Arial" pitchFamily="34" charset="0"/>
                <a:cs typeface="Arial" pitchFamily="34" charset="0"/>
              </a:rPr>
              <a:t> </a:t>
            </a:r>
            <a:r>
              <a:rPr lang="en-US" b="1" dirty="0">
                <a:latin typeface="Arial" pitchFamily="34" charset="0"/>
                <a:cs typeface="Arial" pitchFamily="34" charset="0"/>
              </a:rPr>
              <a:t>Edit</a:t>
            </a:r>
            <a:r>
              <a:rPr lang="en-US" dirty="0">
                <a:latin typeface="Arial" pitchFamily="34" charset="0"/>
                <a:cs typeface="Arial" pitchFamily="34" charset="0"/>
              </a:rPr>
              <a:t> </a:t>
            </a:r>
            <a:r>
              <a:rPr lang="en-US" b="1" dirty="0">
                <a:latin typeface="Arial" pitchFamily="34" charset="0"/>
                <a:cs typeface="Arial" pitchFamily="34" charset="0"/>
              </a:rPr>
              <a:t>Work</a:t>
            </a:r>
            <a:r>
              <a:rPr lang="en-US" dirty="0">
                <a:latin typeface="Arial" pitchFamily="34" charset="0"/>
                <a:cs typeface="Arial" pitchFamily="34" charset="0"/>
              </a:rPr>
              <a:t>) on any subsequent attempts. </a:t>
            </a:r>
            <a:r>
              <a:rPr lang="en-US" sz="2400" dirty="0">
                <a:latin typeface="Arial "/>
              </a:rPr>
              <a:t/>
            </a:r>
            <a:br>
              <a:rPr lang="en-US" sz="2400" dirty="0">
                <a:latin typeface="Arial "/>
              </a:rPr>
            </a:br>
            <a:r>
              <a:rPr lang="en-US" sz="1400" dirty="0">
                <a:solidFill>
                  <a:schemeClr val="bg1"/>
                </a:solidFill>
                <a:latin typeface="Arial "/>
              </a:rPr>
              <a:t> X</a:t>
            </a:r>
            <a:endParaRPr lang="en-US" sz="2400" dirty="0">
              <a:latin typeface="Arial "/>
            </a:endParaRPr>
          </a:p>
          <a:p>
            <a:pPr marL="365125" indent="-282575" fontAlgn="base">
              <a:lnSpc>
                <a:spcPct val="90000"/>
              </a:lnSpc>
              <a:spcBef>
                <a:spcPts val="600"/>
              </a:spcBef>
              <a:spcAft>
                <a:spcPct val="0"/>
              </a:spcAft>
              <a:buClr>
                <a:schemeClr val="accent1"/>
              </a:buClr>
              <a:buSzPct val="80000"/>
              <a:buFont typeface="Wingdings" pitchFamily="2" charset="2"/>
              <a:buChar char="§"/>
              <a:defRPr/>
            </a:pPr>
            <a:r>
              <a:rPr lang="en-US" sz="2000" b="1" dirty="0">
                <a:solidFill>
                  <a:srgbClr val="0070C0"/>
                </a:solidFill>
                <a:latin typeface="Arial Narrow" pitchFamily="34" charset="0"/>
              </a:rPr>
              <a:t>Best Practice: </a:t>
            </a:r>
            <a:r>
              <a:rPr lang="en-US" sz="2000" dirty="0">
                <a:latin typeface="Arial "/>
              </a:rPr>
              <a:t>Proofread carefully for keystroking and formatting errors, press </a:t>
            </a:r>
            <a:r>
              <a:rPr lang="en-US" sz="2000" b="1" dirty="0">
                <a:latin typeface="Arial "/>
              </a:rPr>
              <a:t>F12</a:t>
            </a:r>
            <a:r>
              <a:rPr lang="en-US" sz="2000" dirty="0">
                <a:latin typeface="Arial "/>
              </a:rPr>
              <a:t>, save the file to the </a:t>
            </a:r>
            <a:r>
              <a:rPr lang="en-US" sz="2000" b="1" dirty="0">
                <a:latin typeface="Arial "/>
              </a:rPr>
              <a:t>GDPFILES</a:t>
            </a:r>
            <a:r>
              <a:rPr lang="en-US" sz="2000" dirty="0">
                <a:latin typeface="Arial "/>
              </a:rPr>
              <a:t> directory, close Word, return to GDP, and close the </a:t>
            </a:r>
            <a:r>
              <a:rPr lang="en-US" sz="2000" b="1" dirty="0">
                <a:latin typeface="Arial "/>
              </a:rPr>
              <a:t>Scoring Results</a:t>
            </a:r>
            <a:r>
              <a:rPr lang="en-US" sz="2000" dirty="0">
                <a:latin typeface="Arial "/>
              </a:rPr>
              <a:t> window.</a:t>
            </a:r>
          </a:p>
          <a:p>
            <a:pPr marL="365125" indent="-282575" fontAlgn="base">
              <a:lnSpc>
                <a:spcPct val="90000"/>
              </a:lnSpc>
              <a:spcBef>
                <a:spcPts val="600"/>
              </a:spcBef>
              <a:spcAft>
                <a:spcPct val="0"/>
              </a:spcAft>
              <a:buClr>
                <a:schemeClr val="accent1"/>
              </a:buClr>
              <a:buSzPct val="80000"/>
              <a:buFont typeface="Wingdings" pitchFamily="2" charset="2"/>
              <a:buChar char="§"/>
              <a:defRPr/>
            </a:pPr>
            <a:r>
              <a:rPr lang="en-US" sz="2000" dirty="0">
                <a:latin typeface="Arial "/>
              </a:rPr>
              <a:t>Use </a:t>
            </a:r>
            <a:r>
              <a:rPr lang="en-US" sz="2000" b="1" dirty="0">
                <a:latin typeface="Arial "/>
              </a:rPr>
              <a:t>Browse</a:t>
            </a:r>
            <a:r>
              <a:rPr lang="en-US" sz="2000" dirty="0">
                <a:latin typeface="Arial "/>
              </a:rPr>
              <a:t> and </a:t>
            </a:r>
            <a:r>
              <a:rPr lang="en-US" sz="2000" b="1" dirty="0">
                <a:latin typeface="Arial "/>
              </a:rPr>
              <a:t>Submit</a:t>
            </a:r>
            <a:r>
              <a:rPr lang="en-US" sz="2000" dirty="0">
                <a:latin typeface="Arial "/>
              </a:rPr>
              <a:t> to upload, score, and submit this edited attempt again.</a:t>
            </a:r>
          </a:p>
          <a:p>
            <a:pPr marL="365125" indent="-282575" fontAlgn="base">
              <a:lnSpc>
                <a:spcPct val="90000"/>
              </a:lnSpc>
              <a:spcBef>
                <a:spcPts val="600"/>
              </a:spcBef>
              <a:spcAft>
                <a:spcPct val="0"/>
              </a:spcAft>
              <a:buClr>
                <a:schemeClr val="accent1"/>
              </a:buClr>
              <a:buSzPct val="80000"/>
              <a:buFont typeface="Wingdings" pitchFamily="2" charset="2"/>
              <a:buChar char="§"/>
              <a:defRPr/>
            </a:pPr>
            <a:r>
              <a:rPr lang="en-US" sz="2000" dirty="0">
                <a:latin typeface="Arial "/>
              </a:rPr>
              <a:t>Repeat this process on any document processing job until the job is mailable—no keystroking or formatting errors whatsoever.</a:t>
            </a:r>
          </a:p>
          <a:p>
            <a:pPr marL="365125" indent="-282575" fontAlgn="base">
              <a:lnSpc>
                <a:spcPct val="90000"/>
              </a:lnSpc>
              <a:spcBef>
                <a:spcPts val="600"/>
              </a:spcBef>
              <a:spcAft>
                <a:spcPct val="0"/>
              </a:spcAft>
              <a:buClr>
                <a:schemeClr val="accent1"/>
              </a:buClr>
              <a:buSzPct val="80000"/>
              <a:buFont typeface="Wingdings" pitchFamily="2" charset="2"/>
              <a:buChar char="§"/>
              <a:defRPr/>
            </a:pPr>
            <a:endParaRPr lang="en-US" sz="2400" dirty="0">
              <a:latin typeface="Arial "/>
            </a:endParaRP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300" y="5940425"/>
            <a:ext cx="3838575" cy="485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5"/>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27</a:t>
            </a:r>
          </a:p>
        </p:txBody>
      </p:sp>
      <p:pic>
        <p:nvPicPr>
          <p:cNvPr id="33798" name="Picture 6" descr="MC9004326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 y="3208338"/>
            <a:ext cx="611188"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67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308100" y="0"/>
            <a:ext cx="6656388"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Scoring Results</a:t>
            </a:r>
          </a:p>
        </p:txBody>
      </p:sp>
      <p:sp>
        <p:nvSpPr>
          <p:cNvPr id="34819" name="Text Box 3" descr="Rectangle: Click to edit Master text styles&#10;Second level&#10;Third level&#10;Fourth level&#10;Fifth level"/>
          <p:cNvSpPr txBox="1">
            <a:spLocks noChangeArrowheads="1"/>
          </p:cNvSpPr>
          <p:nvPr/>
        </p:nvSpPr>
        <p:spPr bwMode="auto">
          <a:xfrm>
            <a:off x="1212850" y="1035050"/>
            <a:ext cx="7804150"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9750" indent="-457200"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pPr>
            <a:r>
              <a:rPr lang="en-US" sz="1400">
                <a:solidFill>
                  <a:schemeClr val="accent1"/>
                </a:solidFill>
                <a:latin typeface="Arial "/>
              </a:rPr>
              <a:t>1.</a:t>
            </a:r>
            <a:r>
              <a:rPr lang="en-US">
                <a:latin typeface="Arial "/>
              </a:rPr>
              <a:t>To correct the </a:t>
            </a:r>
            <a:r>
              <a:rPr lang="en-US">
                <a:solidFill>
                  <a:srgbClr val="FF0000"/>
                </a:solidFill>
                <a:latin typeface="Arial "/>
              </a:rPr>
              <a:t>misstroke</a:t>
            </a:r>
            <a:r>
              <a:rPr lang="en-US">
                <a:latin typeface="Arial "/>
              </a:rPr>
              <a:t>,</a:t>
            </a:r>
            <a:r>
              <a:rPr lang="en-US">
                <a:solidFill>
                  <a:srgbClr val="FF0000"/>
                </a:solidFill>
                <a:latin typeface="Arial "/>
              </a:rPr>
              <a:t> </a:t>
            </a:r>
            <a:r>
              <a:rPr lang="en-US">
                <a:latin typeface="Arial "/>
              </a:rPr>
              <a:t>type the current year whenever you see </a:t>
            </a:r>
            <a:r>
              <a:rPr lang="en-US">
                <a:solidFill>
                  <a:srgbClr val="FF0000"/>
                </a:solidFill>
                <a:latin typeface="Arial "/>
              </a:rPr>
              <a:t>--</a:t>
            </a:r>
            <a:r>
              <a:rPr lang="en-US">
                <a:latin typeface="Arial "/>
              </a:rPr>
              <a:t>.</a:t>
            </a:r>
          </a:p>
          <a:p>
            <a:pPr>
              <a:lnSpc>
                <a:spcPct val="90000"/>
              </a:lnSpc>
              <a:spcBef>
                <a:spcPts val="600"/>
              </a:spcBef>
            </a:pPr>
            <a:r>
              <a:rPr lang="en-US" sz="1400">
                <a:solidFill>
                  <a:schemeClr val="accent1"/>
                </a:solidFill>
                <a:latin typeface="Arial "/>
              </a:rPr>
              <a:t>2.</a:t>
            </a:r>
            <a:r>
              <a:rPr lang="en-US">
                <a:latin typeface="Arial "/>
              </a:rPr>
              <a:t>Press ENTER to insert the </a:t>
            </a:r>
            <a:r>
              <a:rPr lang="en-US">
                <a:solidFill>
                  <a:srgbClr val="00B050"/>
                </a:solidFill>
                <a:latin typeface="Arial "/>
              </a:rPr>
              <a:t>omitted</a:t>
            </a:r>
            <a:r>
              <a:rPr lang="en-US">
                <a:latin typeface="Arial "/>
              </a:rPr>
              <a:t> hard return.</a:t>
            </a:r>
          </a:p>
          <a:p>
            <a:pPr>
              <a:lnSpc>
                <a:spcPct val="90000"/>
              </a:lnSpc>
              <a:spcBef>
                <a:spcPts val="600"/>
              </a:spcBef>
            </a:pPr>
            <a:r>
              <a:rPr lang="en-US" sz="1400">
                <a:solidFill>
                  <a:schemeClr val="accent1"/>
                </a:solidFill>
                <a:latin typeface="Arial "/>
              </a:rPr>
              <a:t>3.</a:t>
            </a:r>
            <a:r>
              <a:rPr lang="en-US">
                <a:latin typeface="Arial "/>
              </a:rPr>
              <a:t>Delete the trailing space after “Holt,” which is charged as a </a:t>
            </a:r>
            <a:r>
              <a:rPr lang="en-US">
                <a:solidFill>
                  <a:srgbClr val="FF0000"/>
                </a:solidFill>
                <a:latin typeface="Arial "/>
              </a:rPr>
              <a:t>misstroke</a:t>
            </a:r>
            <a:r>
              <a:rPr lang="en-US">
                <a:latin typeface="Arial "/>
              </a:rPr>
              <a:t>. Such “non-printing” errors would not lower your grade.</a:t>
            </a:r>
          </a:p>
          <a:p>
            <a:pPr>
              <a:lnSpc>
                <a:spcPct val="90000"/>
              </a:lnSpc>
              <a:spcBef>
                <a:spcPts val="600"/>
              </a:spcBef>
            </a:pPr>
            <a:r>
              <a:rPr lang="en-US" sz="1400">
                <a:solidFill>
                  <a:schemeClr val="accent1"/>
                </a:solidFill>
                <a:latin typeface="Arial "/>
              </a:rPr>
              <a:t>4.</a:t>
            </a:r>
            <a:r>
              <a:rPr lang="en-US">
                <a:latin typeface="Arial "/>
              </a:rPr>
              <a:t>Type the space after “Development,” which is charged as a </a:t>
            </a:r>
            <a:r>
              <a:rPr lang="en-US">
                <a:solidFill>
                  <a:srgbClr val="FF0000"/>
                </a:solidFill>
                <a:latin typeface="Arial "/>
              </a:rPr>
              <a:t>misstroke</a:t>
            </a:r>
            <a:r>
              <a:rPr lang="en-US">
                <a:latin typeface="Arial "/>
              </a:rPr>
              <a:t> against that word; and type the </a:t>
            </a:r>
            <a:r>
              <a:rPr lang="en-US">
                <a:solidFill>
                  <a:srgbClr val="00B050"/>
                </a:solidFill>
                <a:latin typeface="Arial "/>
              </a:rPr>
              <a:t>omitted</a:t>
            </a:r>
            <a:r>
              <a:rPr lang="en-US">
                <a:latin typeface="Arial "/>
              </a:rPr>
              <a:t> word “Coordinator.”</a:t>
            </a:r>
          </a:p>
          <a:p>
            <a:pPr>
              <a:lnSpc>
                <a:spcPct val="90000"/>
              </a:lnSpc>
              <a:spcBef>
                <a:spcPts val="600"/>
              </a:spcBef>
            </a:pPr>
            <a:r>
              <a:rPr lang="en-US" sz="1400">
                <a:solidFill>
                  <a:schemeClr val="accent1"/>
                </a:solidFill>
                <a:latin typeface="Arial "/>
              </a:rPr>
              <a:t>5.</a:t>
            </a:r>
            <a:endParaRPr lang="en-US">
              <a:latin typeface="Arial "/>
            </a:endParaRPr>
          </a:p>
          <a:p>
            <a:pPr>
              <a:lnSpc>
                <a:spcPct val="90000"/>
              </a:lnSpc>
              <a:spcBef>
                <a:spcPts val="600"/>
              </a:spcBef>
              <a:buClr>
                <a:schemeClr val="accent1"/>
              </a:buClr>
              <a:buSzPct val="80000"/>
              <a:buFont typeface="Wingdings" pitchFamily="2" charset="2"/>
              <a:buChar char="§"/>
            </a:pPr>
            <a:endParaRPr lang="en-US">
              <a:latin typeface="Arial "/>
            </a:endParaRPr>
          </a:p>
        </p:txBody>
      </p:sp>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b="15805"/>
          <a:stretch>
            <a:fillRect/>
          </a:stretch>
        </p:blipFill>
        <p:spPr bwMode="auto">
          <a:xfrm>
            <a:off x="1730375" y="3094038"/>
            <a:ext cx="5084763" cy="3551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3594100" y="4324350"/>
            <a:ext cx="5135563" cy="10779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base">
              <a:spcBef>
                <a:spcPct val="20000"/>
              </a:spcBef>
              <a:spcAft>
                <a:spcPct val="0"/>
              </a:spcAft>
              <a:defRPr/>
            </a:pPr>
            <a:r>
              <a:rPr lang="en-US" sz="1600" b="1" dirty="0">
                <a:solidFill>
                  <a:srgbClr val="002060"/>
                </a:solidFill>
                <a:latin typeface="Arial" pitchFamily="34" charset="0"/>
                <a:ea typeface="Verdana" pitchFamily="34" charset="0"/>
                <a:cs typeface="Arial" pitchFamily="34" charset="0"/>
              </a:rPr>
              <a:t>Note</a:t>
            </a:r>
            <a:r>
              <a:rPr lang="en-US" sz="1600" dirty="0">
                <a:solidFill>
                  <a:srgbClr val="002060"/>
                </a:solidFill>
                <a:latin typeface="Arial" pitchFamily="34" charset="0"/>
                <a:ea typeface="Verdana" pitchFamily="34" charset="0"/>
                <a:cs typeface="Arial" pitchFamily="34" charset="0"/>
              </a:rPr>
              <a:t>: </a:t>
            </a:r>
            <a:r>
              <a:rPr lang="en-US" sz="1600" dirty="0"/>
              <a:t>Errors displayed in the </a:t>
            </a:r>
            <a:r>
              <a:rPr lang="en-US" sz="1600" b="1" dirty="0"/>
              <a:t>Scoring Results </a:t>
            </a:r>
            <a:r>
              <a:rPr lang="en-US" sz="1600" dirty="0"/>
              <a:t>window in red are </a:t>
            </a:r>
            <a:r>
              <a:rPr lang="en-US" sz="1600" dirty="0" err="1">
                <a:solidFill>
                  <a:srgbClr val="FF0000"/>
                </a:solidFill>
              </a:rPr>
              <a:t>misstrokes</a:t>
            </a:r>
            <a:r>
              <a:rPr lang="en-US" sz="1600" dirty="0"/>
              <a:t> (keystroking errors) of some type. Errors displayed in green are </a:t>
            </a:r>
            <a:r>
              <a:rPr lang="en-US" sz="1600" dirty="0">
                <a:solidFill>
                  <a:srgbClr val="00B050"/>
                </a:solidFill>
              </a:rPr>
              <a:t>omission</a:t>
            </a:r>
            <a:r>
              <a:rPr lang="en-US" sz="1600" dirty="0"/>
              <a:t> errors. </a:t>
            </a:r>
            <a:r>
              <a:rPr lang="en-US" sz="1600"/>
              <a:t>Type </a:t>
            </a:r>
            <a:r>
              <a:rPr lang="en-US" sz="1600" dirty="0"/>
              <a:t>the omitted word to correct this type of error.</a:t>
            </a:r>
            <a:endParaRPr lang="en-US" sz="1600" dirty="0">
              <a:latin typeface="Tahoma" pitchFamily="34" charset="0"/>
              <a:ea typeface="Tahoma" pitchFamily="34" charset="0"/>
              <a:cs typeface="Tahoma" pitchFamily="34" charset="0"/>
            </a:endParaRPr>
          </a:p>
        </p:txBody>
      </p:sp>
      <p:sp>
        <p:nvSpPr>
          <p:cNvPr id="8" name="Text Box 6"/>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28</a:t>
            </a:r>
          </a:p>
        </p:txBody>
      </p:sp>
    </p:spTree>
    <p:extLst>
      <p:ext uri="{BB962C8B-B14F-4D97-AF65-F5344CB8AC3E}">
        <p14:creationId xmlns:p14="http://schemas.microsoft.com/office/powerpoint/2010/main" val="1075173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308100" y="0"/>
            <a:ext cx="6656388"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Scoring Results </a:t>
            </a:r>
            <a:r>
              <a:rPr lang="en-US" sz="3100" dirty="0">
                <a:solidFill>
                  <a:schemeClr val="tx2">
                    <a:satMod val="130000"/>
                  </a:schemeClr>
                </a:solidFill>
                <a:effectLst>
                  <a:outerShdw blurRad="50000" dist="30000" dir="5400000" algn="tl" rotWithShape="0">
                    <a:srgbClr val="000000">
                      <a:alpha val="30000"/>
                    </a:srgbClr>
                  </a:outerShdw>
                </a:effectLst>
                <a:latin typeface="+mj-lt"/>
              </a:rPr>
              <a:t>(cont’d)</a:t>
            </a:r>
            <a:endParaRPr lang="en-US" dirty="0">
              <a:solidFill>
                <a:schemeClr val="tx2">
                  <a:satMod val="130000"/>
                </a:schemeClr>
              </a:solidFill>
              <a:effectLst>
                <a:outerShdw blurRad="50000" dist="30000" dir="5400000" algn="tl" rotWithShape="0">
                  <a:srgbClr val="000000">
                    <a:alpha val="30000"/>
                  </a:srgbClr>
                </a:outerShdw>
              </a:effectLst>
              <a:latin typeface="+mj-lt"/>
            </a:endParaRPr>
          </a:p>
        </p:txBody>
      </p:sp>
      <p:sp>
        <p:nvSpPr>
          <p:cNvPr id="35843" name="Text Box 3" descr="Rectangle: Click to edit Master text styles&#10;Second level&#10;Third level&#10;Fourth level&#10;Fifth level"/>
          <p:cNvSpPr txBox="1">
            <a:spLocks noChangeArrowheads="1"/>
          </p:cNvSpPr>
          <p:nvPr/>
        </p:nvSpPr>
        <p:spPr bwMode="auto">
          <a:xfrm>
            <a:off x="1285875" y="1098550"/>
            <a:ext cx="7453313"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9750" indent="-457200"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pPr>
            <a:r>
              <a:rPr lang="en-US" sz="1400">
                <a:solidFill>
                  <a:schemeClr val="accent1"/>
                </a:solidFill>
                <a:latin typeface="Arial "/>
              </a:rPr>
              <a:t>5.</a:t>
            </a:r>
            <a:r>
              <a:rPr lang="en-US">
                <a:latin typeface="Arial "/>
              </a:rPr>
              <a:t>Delete “PA,” which was </a:t>
            </a:r>
            <a:r>
              <a:rPr lang="en-US">
                <a:solidFill>
                  <a:srgbClr val="0066FF"/>
                </a:solidFill>
                <a:latin typeface="Arial "/>
              </a:rPr>
              <a:t>inserted</a:t>
            </a:r>
            <a:r>
              <a:rPr lang="en-US">
                <a:latin typeface="Arial "/>
              </a:rPr>
              <a:t> twice.</a:t>
            </a:r>
          </a:p>
          <a:p>
            <a:pPr>
              <a:lnSpc>
                <a:spcPct val="90000"/>
              </a:lnSpc>
              <a:spcBef>
                <a:spcPts val="600"/>
              </a:spcBef>
            </a:pPr>
            <a:r>
              <a:rPr lang="en-US" sz="1400">
                <a:solidFill>
                  <a:schemeClr val="accent1"/>
                </a:solidFill>
                <a:latin typeface="Arial "/>
              </a:rPr>
              <a:t>6.</a:t>
            </a:r>
            <a:r>
              <a:rPr lang="en-US">
                <a:latin typeface="Arial "/>
              </a:rPr>
              <a:t>Delete the hard return </a:t>
            </a:r>
            <a:r>
              <a:rPr lang="en-US">
                <a:solidFill>
                  <a:srgbClr val="0066FF"/>
                </a:solidFill>
                <a:latin typeface="Arial "/>
              </a:rPr>
              <a:t>inserted</a:t>
            </a:r>
            <a:r>
              <a:rPr lang="en-US">
                <a:latin typeface="Arial "/>
              </a:rPr>
              <a:t> by mistake. Press ENTER only between paragraphs. The paragraph line endings will typically not match those in the book.</a:t>
            </a:r>
          </a:p>
          <a:p>
            <a:pPr>
              <a:lnSpc>
                <a:spcPct val="90000"/>
              </a:lnSpc>
              <a:spcBef>
                <a:spcPts val="600"/>
              </a:spcBef>
            </a:pPr>
            <a:r>
              <a:rPr lang="en-US" sz="1400">
                <a:solidFill>
                  <a:schemeClr val="accent1"/>
                </a:solidFill>
                <a:latin typeface="Arial "/>
              </a:rPr>
              <a:t>7.</a:t>
            </a:r>
            <a:r>
              <a:rPr lang="en-US">
                <a:latin typeface="Arial "/>
              </a:rPr>
              <a:t>Underline “fabulous.” This type of formatting error will not be identified by GDP as a keystroking error.</a:t>
            </a:r>
          </a:p>
          <a:p>
            <a:pPr>
              <a:lnSpc>
                <a:spcPct val="90000"/>
              </a:lnSpc>
              <a:spcBef>
                <a:spcPts val="600"/>
              </a:spcBef>
            </a:pPr>
            <a:r>
              <a:rPr lang="en-US" sz="1400">
                <a:solidFill>
                  <a:schemeClr val="accent1"/>
                </a:solidFill>
                <a:latin typeface="Arial "/>
              </a:rPr>
              <a:t>8.</a:t>
            </a:r>
            <a:endParaRPr lang="en-US">
              <a:latin typeface="Arial "/>
            </a:endParaRPr>
          </a:p>
          <a:p>
            <a:pPr>
              <a:lnSpc>
                <a:spcPct val="90000"/>
              </a:lnSpc>
              <a:spcBef>
                <a:spcPts val="600"/>
              </a:spcBef>
              <a:buClr>
                <a:schemeClr val="accent1"/>
              </a:buClr>
              <a:buSzPct val="80000"/>
              <a:buFont typeface="Wingdings" pitchFamily="2" charset="2"/>
              <a:buChar char="§"/>
            </a:pPr>
            <a:endParaRPr lang="en-US">
              <a:latin typeface="Arial "/>
            </a:endParaRPr>
          </a:p>
        </p:txBody>
      </p:sp>
      <p:pic>
        <p:nvPicPr>
          <p:cNvPr id="358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0" y="3203575"/>
            <a:ext cx="5753100" cy="287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5189538" y="4154488"/>
            <a:ext cx="3646487" cy="10763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base">
              <a:spcBef>
                <a:spcPct val="20000"/>
              </a:spcBef>
              <a:spcAft>
                <a:spcPct val="0"/>
              </a:spcAft>
              <a:defRPr/>
            </a:pPr>
            <a:r>
              <a:rPr lang="en-US" sz="1600" b="1" dirty="0">
                <a:solidFill>
                  <a:srgbClr val="002060"/>
                </a:solidFill>
                <a:latin typeface="Arial" pitchFamily="34" charset="0"/>
                <a:ea typeface="Verdana" pitchFamily="34" charset="0"/>
                <a:cs typeface="Arial" pitchFamily="34" charset="0"/>
              </a:rPr>
              <a:t>Note</a:t>
            </a:r>
            <a:r>
              <a:rPr lang="en-US" sz="1600" dirty="0">
                <a:solidFill>
                  <a:srgbClr val="002060"/>
                </a:solidFill>
                <a:latin typeface="Arial" pitchFamily="34" charset="0"/>
                <a:ea typeface="Verdana" pitchFamily="34" charset="0"/>
                <a:cs typeface="Arial" pitchFamily="34" charset="0"/>
              </a:rPr>
              <a:t>: </a:t>
            </a:r>
            <a:r>
              <a:rPr lang="en-US" sz="1600" dirty="0"/>
              <a:t>Errors displayed in the </a:t>
            </a:r>
            <a:r>
              <a:rPr lang="en-US" sz="1600" b="1" dirty="0"/>
              <a:t>Scoring Results </a:t>
            </a:r>
            <a:r>
              <a:rPr lang="en-US" sz="1600" dirty="0"/>
              <a:t>window in blue are </a:t>
            </a:r>
            <a:r>
              <a:rPr lang="en-US" sz="1600" dirty="0">
                <a:solidFill>
                  <a:srgbClr val="0066FF"/>
                </a:solidFill>
              </a:rPr>
              <a:t>insertion</a:t>
            </a:r>
            <a:r>
              <a:rPr lang="en-US" sz="1600" dirty="0"/>
              <a:t> errors. Delete the characters shown in blue to correct </a:t>
            </a:r>
            <a:r>
              <a:rPr lang="en-US" sz="1600" dirty="0">
                <a:solidFill>
                  <a:srgbClr val="0066FF"/>
                </a:solidFill>
              </a:rPr>
              <a:t>insertion</a:t>
            </a:r>
            <a:r>
              <a:rPr lang="en-US" sz="1600" dirty="0"/>
              <a:t> errors.</a:t>
            </a:r>
            <a:endParaRPr lang="en-US" sz="1600" dirty="0">
              <a:latin typeface="Tahoma" pitchFamily="34" charset="0"/>
              <a:ea typeface="Tahoma" pitchFamily="34" charset="0"/>
              <a:cs typeface="Tahoma" pitchFamily="34" charset="0"/>
            </a:endParaRPr>
          </a:p>
        </p:txBody>
      </p:sp>
      <p:sp>
        <p:nvSpPr>
          <p:cNvPr id="8" name="Text Box 6"/>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29</a:t>
            </a:r>
          </a:p>
        </p:txBody>
      </p:sp>
    </p:spTree>
    <p:extLst>
      <p:ext uri="{BB962C8B-B14F-4D97-AF65-F5344CB8AC3E}">
        <p14:creationId xmlns:p14="http://schemas.microsoft.com/office/powerpoint/2010/main" val="233178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idx="4294967295"/>
          </p:nvPr>
        </p:nvSpPr>
        <p:spPr>
          <a:xfrm>
            <a:off x="1254125" y="212725"/>
            <a:ext cx="7499350" cy="1143000"/>
          </a:xfrm>
        </p:spPr>
        <p:txBody>
          <a:bodyPr>
            <a:normAutofit fontScale="90000"/>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Practice Exercises and Document Processing Jobs</a:t>
            </a:r>
          </a:p>
        </p:txBody>
      </p:sp>
      <p:sp>
        <p:nvSpPr>
          <p:cNvPr id="9219" name="Rectangle 3" descr="Rectangle: Click to edit Master text styles&#10;Second level&#10;Third level&#10;Fourth level&#10;Fifth level"/>
          <p:cNvSpPr>
            <a:spLocks noGrp="1" noChangeArrowheads="1"/>
          </p:cNvSpPr>
          <p:nvPr>
            <p:ph type="body" idx="4294967295"/>
          </p:nvPr>
        </p:nvSpPr>
        <p:spPr>
          <a:xfrm>
            <a:off x="1231900" y="1808163"/>
            <a:ext cx="7561263" cy="3848100"/>
          </a:xfrm>
          <a:noFill/>
        </p:spPr>
        <p:txBody>
          <a:bodyPr/>
          <a:lstStyle/>
          <a:p>
            <a:pPr eaLnBrk="1" hangingPunct="1">
              <a:lnSpc>
                <a:spcPct val="90000"/>
              </a:lnSpc>
              <a:spcAft>
                <a:spcPts val="1200"/>
              </a:spcAft>
              <a:buFont typeface="Wingdings" pitchFamily="2" charset="2"/>
              <a:buChar char="§"/>
            </a:pPr>
            <a:r>
              <a:rPr lang="en-US" sz="2400">
                <a:latin typeface="Arial "/>
              </a:rPr>
              <a:t>You need Microsoft Word for Windows and basic Windows file management skills to complete Practice exercises that begin in Lesson 21 and document processing jobs that begin in Lesson 25. </a:t>
            </a:r>
          </a:p>
          <a:p>
            <a:pPr eaLnBrk="1" hangingPunct="1">
              <a:lnSpc>
                <a:spcPct val="90000"/>
              </a:lnSpc>
              <a:spcAft>
                <a:spcPts val="1200"/>
              </a:spcAft>
              <a:buFont typeface="Wingdings" pitchFamily="2" charset="2"/>
              <a:buChar char="§"/>
            </a:pPr>
            <a:r>
              <a:rPr lang="en-US" sz="2400">
                <a:latin typeface="Arial "/>
              </a:rPr>
              <a:t>Have your textbook and </a:t>
            </a:r>
            <a:r>
              <a:rPr lang="en-US" sz="2400" i="1">
                <a:latin typeface="Arial "/>
              </a:rPr>
              <a:t>Word Manual </a:t>
            </a:r>
            <a:r>
              <a:rPr lang="en-US" sz="2400">
                <a:latin typeface="Arial "/>
              </a:rPr>
              <a:t>available, and log in to GDP. </a:t>
            </a:r>
          </a:p>
          <a:p>
            <a:pPr eaLnBrk="1" hangingPunct="1">
              <a:lnSpc>
                <a:spcPct val="90000"/>
              </a:lnSpc>
              <a:spcAft>
                <a:spcPts val="1200"/>
              </a:spcAft>
              <a:buFont typeface="Wingdings" pitchFamily="2" charset="2"/>
              <a:buChar char="§"/>
            </a:pPr>
            <a:r>
              <a:rPr lang="en-US" sz="2400">
                <a:latin typeface="Arial "/>
              </a:rPr>
              <a:t>You can complete the activities in the presentation or read about them and try them on your own later.</a:t>
            </a:r>
          </a:p>
        </p:txBody>
      </p:sp>
      <p:sp>
        <p:nvSpPr>
          <p:cNvPr id="14340" name="Text Box 4"/>
          <p:cNvSpPr txBox="1">
            <a:spLocks noChangeArrowheads="1"/>
          </p:cNvSpPr>
          <p:nvPr/>
        </p:nvSpPr>
        <p:spPr bwMode="auto">
          <a:xfrm>
            <a:off x="1331913" y="5216525"/>
            <a:ext cx="7631112" cy="1076325"/>
          </a:xfrm>
          <a:prstGeom prst="rect">
            <a:avLst/>
          </a:prstGeom>
          <a:noFill/>
          <a:ln w="9525">
            <a:noFill/>
            <a:miter lim="800000"/>
            <a:headEnd/>
            <a:tailEnd/>
          </a:ln>
        </p:spPr>
        <p:txBody>
          <a:bodyPr>
            <a:spAutoFit/>
          </a:bodyPr>
          <a:lstStyle/>
          <a:p>
            <a:pPr fontAlgn="base">
              <a:spcBef>
                <a:spcPct val="50000"/>
              </a:spcBef>
              <a:spcAft>
                <a:spcPct val="0"/>
              </a:spcAft>
              <a:defRPr/>
            </a:pPr>
            <a:r>
              <a:rPr lang="en-US" sz="1600" b="1" dirty="0">
                <a:solidFill>
                  <a:srgbClr val="002060"/>
                </a:solidFill>
                <a:latin typeface="Arial" pitchFamily="34" charset="0"/>
                <a:ea typeface="Verdana" pitchFamily="34" charset="0"/>
                <a:cs typeface="Arial" pitchFamily="34" charset="0"/>
              </a:rPr>
              <a:t>Note</a:t>
            </a:r>
            <a:r>
              <a:rPr lang="en-US" sz="1600" dirty="0">
                <a:solidFill>
                  <a:srgbClr val="002060"/>
                </a:solidFill>
                <a:latin typeface="Arial" pitchFamily="34" charset="0"/>
                <a:ea typeface="Verdana" pitchFamily="34" charset="0"/>
                <a:cs typeface="Arial" pitchFamily="34" charset="0"/>
              </a:rPr>
              <a:t>:</a:t>
            </a:r>
            <a:r>
              <a:rPr lang="en-US" sz="1600" dirty="0">
                <a:solidFill>
                  <a:schemeClr val="bg2">
                    <a:lumMod val="25000"/>
                  </a:schemeClr>
                </a:solidFill>
                <a:latin typeface="Tahoma" pitchFamily="34" charset="0"/>
              </a:rPr>
              <a:t> See “</a:t>
            </a:r>
            <a:r>
              <a:rPr lang="en-US" sz="1600" dirty="0">
                <a:solidFill>
                  <a:schemeClr val="bg2">
                    <a:lumMod val="25000"/>
                  </a:schemeClr>
                </a:solidFill>
                <a:latin typeface="Tahoma" pitchFamily="34" charset="0"/>
                <a:hlinkClick r:id="rId3"/>
              </a:rPr>
              <a:t>Practice Exercises &amp; Document Processing</a:t>
            </a:r>
            <a:r>
              <a:rPr lang="en-US" sz="1600" dirty="0">
                <a:solidFill>
                  <a:schemeClr val="bg2">
                    <a:lumMod val="25000"/>
                  </a:schemeClr>
                </a:solidFill>
                <a:latin typeface="Tahoma" pitchFamily="34" charset="0"/>
              </a:rPr>
              <a:t>” for a review of the concepts in this presentation. If you are familiar with basic file management practices in Windows, you may skip Lesson 21-22. If you are familiar with basic Windows and Word features, you may skip the Practice exercises in Lessons 21-24.</a:t>
            </a:r>
          </a:p>
        </p:txBody>
      </p:sp>
      <p:sp>
        <p:nvSpPr>
          <p:cNvPr id="5" name="Text Box 5"/>
          <p:cNvSpPr txBox="1"/>
          <p:nvPr/>
        </p:nvSpPr>
        <p:spPr>
          <a:xfrm>
            <a:off x="8580438" y="6340475"/>
            <a:ext cx="500062" cy="368300"/>
          </a:xfrm>
          <a:prstGeom prst="rect">
            <a:avLst/>
          </a:prstGeom>
          <a:noFill/>
        </p:spPr>
        <p:txBody>
          <a:bodyPr>
            <a:spAutoFit/>
          </a:bodyPr>
          <a:lstStyle/>
          <a:p>
            <a:pPr>
              <a:defRPr/>
            </a:pPr>
            <a:r>
              <a:rPr lang="en-US" dirty="0">
                <a:solidFill>
                  <a:schemeClr val="bg1">
                    <a:lumMod val="65000"/>
                  </a:schemeClr>
                </a:solidFill>
              </a:rPr>
              <a:t>3</a:t>
            </a:r>
          </a:p>
        </p:txBody>
      </p:sp>
    </p:spTree>
    <p:extLst>
      <p:ext uri="{BB962C8B-B14F-4D97-AF65-F5344CB8AC3E}">
        <p14:creationId xmlns:p14="http://schemas.microsoft.com/office/powerpoint/2010/main" val="1030728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308100" y="0"/>
            <a:ext cx="6656388"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Scoring Results </a:t>
            </a:r>
            <a:r>
              <a:rPr lang="en-US" sz="3100" dirty="0">
                <a:solidFill>
                  <a:schemeClr val="tx2">
                    <a:satMod val="130000"/>
                  </a:schemeClr>
                </a:solidFill>
                <a:effectLst>
                  <a:outerShdw blurRad="50000" dist="30000" dir="5400000" algn="tl" rotWithShape="0">
                    <a:srgbClr val="000000">
                      <a:alpha val="30000"/>
                    </a:srgbClr>
                  </a:outerShdw>
                </a:effectLst>
                <a:latin typeface="+mj-lt"/>
              </a:rPr>
              <a:t>(cont’d)</a:t>
            </a:r>
            <a:endParaRPr lang="en-US" dirty="0">
              <a:solidFill>
                <a:schemeClr val="tx2">
                  <a:satMod val="130000"/>
                </a:schemeClr>
              </a:solidFill>
              <a:effectLst>
                <a:outerShdw blurRad="50000" dist="30000" dir="5400000" algn="tl" rotWithShape="0">
                  <a:srgbClr val="000000">
                    <a:alpha val="30000"/>
                  </a:srgbClr>
                </a:outerShdw>
              </a:effectLst>
              <a:latin typeface="+mj-lt"/>
            </a:endParaRPr>
          </a:p>
        </p:txBody>
      </p:sp>
      <p:sp>
        <p:nvSpPr>
          <p:cNvPr id="36867" name="Text Box 3" descr="Rectangle: Click to edit Master text styles&#10;Second level&#10;Third level&#10;Fourth level&#10;Fifth level"/>
          <p:cNvSpPr txBox="1">
            <a:spLocks noChangeArrowheads="1"/>
          </p:cNvSpPr>
          <p:nvPr/>
        </p:nvSpPr>
        <p:spPr bwMode="auto">
          <a:xfrm>
            <a:off x="1285875" y="1098550"/>
            <a:ext cx="7453313"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9750" indent="-457200"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pPr>
            <a:r>
              <a:rPr lang="en-US" sz="1400">
                <a:solidFill>
                  <a:schemeClr val="accent1"/>
                </a:solidFill>
              </a:rPr>
              <a:t>8.</a:t>
            </a:r>
            <a:r>
              <a:rPr lang="en-US"/>
              <a:t>When you see “</a:t>
            </a:r>
            <a:r>
              <a:rPr lang="en-US">
                <a:solidFill>
                  <a:srgbClr val="FF0000"/>
                </a:solidFill>
              </a:rPr>
              <a:t>urs</a:t>
            </a:r>
            <a:r>
              <a:rPr lang="en-US"/>
              <a:t>” in the textbook, type the  initials of your first and last Student Name used to log in to GDP lowercase without spaces in black, in place of “</a:t>
            </a:r>
            <a:r>
              <a:rPr lang="en-US">
                <a:solidFill>
                  <a:srgbClr val="FF0000"/>
                </a:solidFill>
              </a:rPr>
              <a:t>urs</a:t>
            </a:r>
            <a:r>
              <a:rPr lang="en-US"/>
              <a:t>.” </a:t>
            </a:r>
          </a:p>
          <a:p>
            <a:pPr>
              <a:lnSpc>
                <a:spcPct val="90000"/>
              </a:lnSpc>
              <a:spcBef>
                <a:spcPts val="600"/>
              </a:spcBef>
            </a:pPr>
            <a:r>
              <a:rPr lang="en-US" sz="1400">
                <a:solidFill>
                  <a:schemeClr val="accent1"/>
                </a:solidFill>
                <a:latin typeface="Arial "/>
              </a:rPr>
              <a:t>9.</a:t>
            </a:r>
            <a:r>
              <a:rPr lang="en-US">
                <a:latin typeface="Arial "/>
              </a:rPr>
              <a:t>Delete the trailing hard return </a:t>
            </a:r>
            <a:r>
              <a:rPr lang="en-US">
                <a:solidFill>
                  <a:srgbClr val="0066FF"/>
                </a:solidFill>
                <a:latin typeface="Arial "/>
              </a:rPr>
              <a:t>inserted</a:t>
            </a:r>
            <a:r>
              <a:rPr lang="en-US">
                <a:latin typeface="Arial "/>
              </a:rPr>
              <a:t> by mistake at the end of the document. This “non-printing” error would not affect your grade on this job.</a:t>
            </a:r>
          </a:p>
          <a:p>
            <a:pPr>
              <a:lnSpc>
                <a:spcPct val="90000"/>
              </a:lnSpc>
              <a:spcBef>
                <a:spcPts val="600"/>
              </a:spcBef>
              <a:buClr>
                <a:schemeClr val="accent1"/>
              </a:buClr>
              <a:buSzPct val="80000"/>
              <a:buFont typeface="Wingdings" pitchFamily="2" charset="2"/>
              <a:buChar char="§"/>
            </a:pPr>
            <a:endParaRPr lang="en-US">
              <a:latin typeface="Arial "/>
            </a:endParaRPr>
          </a:p>
        </p:txBody>
      </p:sp>
      <p:pic>
        <p:nvPicPr>
          <p:cNvPr id="368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038" y="3036888"/>
            <a:ext cx="2790825" cy="1209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869" name="Rectangle 5"/>
          <p:cNvSpPr>
            <a:spLocks noChangeArrowheads="1"/>
          </p:cNvSpPr>
          <p:nvPr/>
        </p:nvSpPr>
        <p:spPr bwMode="auto">
          <a:xfrm>
            <a:off x="1244600" y="5375275"/>
            <a:ext cx="75803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pPr>
            <a:r>
              <a:rPr lang="en-US" sz="1600" b="1">
                <a:solidFill>
                  <a:srgbClr val="002060"/>
                </a:solidFill>
                <a:latin typeface="Arial" charset="0"/>
                <a:ea typeface="Verdana" pitchFamily="34" charset="0"/>
                <a:cs typeface="Arial" charset="0"/>
              </a:rPr>
              <a:t>Note</a:t>
            </a:r>
            <a:r>
              <a:rPr lang="en-US" sz="1600">
                <a:solidFill>
                  <a:srgbClr val="002060"/>
                </a:solidFill>
                <a:latin typeface="Arial" charset="0"/>
                <a:ea typeface="Verdana" pitchFamily="34" charset="0"/>
                <a:cs typeface="Arial" charset="0"/>
              </a:rPr>
              <a:t>: </a:t>
            </a:r>
            <a:r>
              <a:rPr lang="en-US" sz="1600">
                <a:latin typeface="Arial" charset="0"/>
                <a:cs typeface="Arial" charset="0"/>
              </a:rPr>
              <a:t>The results displayed in the </a:t>
            </a:r>
            <a:r>
              <a:rPr lang="en-US" sz="1600" b="1">
                <a:latin typeface="Arial" charset="0"/>
                <a:cs typeface="Arial" charset="0"/>
              </a:rPr>
              <a:t>Scoring</a:t>
            </a:r>
            <a:r>
              <a:rPr lang="en-US" sz="1600">
                <a:latin typeface="Arial" charset="0"/>
                <a:cs typeface="Arial" charset="0"/>
              </a:rPr>
              <a:t> </a:t>
            </a:r>
            <a:r>
              <a:rPr lang="en-US" sz="1600" b="1">
                <a:latin typeface="Arial" charset="0"/>
                <a:cs typeface="Arial" charset="0"/>
              </a:rPr>
              <a:t>Results</a:t>
            </a:r>
            <a:r>
              <a:rPr lang="en-US" sz="1600">
                <a:latin typeface="Arial" charset="0"/>
                <a:cs typeface="Arial" charset="0"/>
              </a:rPr>
              <a:t> window may be revisited in the </a:t>
            </a:r>
            <a:r>
              <a:rPr lang="en-US" sz="1600" b="1">
                <a:latin typeface="Arial" charset="0"/>
                <a:cs typeface="Arial" charset="0"/>
              </a:rPr>
              <a:t>Portfolio</a:t>
            </a:r>
            <a:r>
              <a:rPr lang="en-US" sz="1600">
                <a:latin typeface="Arial" charset="0"/>
                <a:cs typeface="Arial" charset="0"/>
              </a:rPr>
              <a:t>: click the desired job to expand it, click the desired attempt to expand it, and click </a:t>
            </a:r>
            <a:r>
              <a:rPr lang="en-US" sz="1600" b="1">
                <a:latin typeface="Arial" charset="0"/>
                <a:cs typeface="Arial" charset="0"/>
              </a:rPr>
              <a:t>Details</a:t>
            </a:r>
            <a:r>
              <a:rPr lang="en-US" sz="1600">
                <a:latin typeface="Arial" charset="0"/>
                <a:cs typeface="Arial" charset="0"/>
              </a:rPr>
              <a:t>. The </a:t>
            </a:r>
            <a:r>
              <a:rPr lang="en-US" sz="1600" b="1">
                <a:latin typeface="Arial" charset="0"/>
                <a:cs typeface="Arial" charset="0"/>
              </a:rPr>
              <a:t>Scoring</a:t>
            </a:r>
            <a:r>
              <a:rPr lang="en-US" sz="1600">
                <a:latin typeface="Arial" charset="0"/>
                <a:cs typeface="Arial" charset="0"/>
              </a:rPr>
              <a:t> </a:t>
            </a:r>
            <a:r>
              <a:rPr lang="en-US" sz="1600" b="1">
                <a:latin typeface="Arial" charset="0"/>
                <a:cs typeface="Arial" charset="0"/>
              </a:rPr>
              <a:t>Results</a:t>
            </a:r>
            <a:r>
              <a:rPr lang="en-US" sz="1600">
                <a:latin typeface="Arial" charset="0"/>
                <a:cs typeface="Arial" charset="0"/>
              </a:rPr>
              <a:t> window will also reappear for the most recently uploaded attempt when you click </a:t>
            </a:r>
            <a:r>
              <a:rPr lang="en-US" sz="1600" b="1">
                <a:latin typeface="Arial" charset="0"/>
                <a:cs typeface="Arial" charset="0"/>
              </a:rPr>
              <a:t>Edit</a:t>
            </a:r>
            <a:r>
              <a:rPr lang="en-US" sz="1600">
                <a:latin typeface="Arial" charset="0"/>
                <a:cs typeface="Arial" charset="0"/>
              </a:rPr>
              <a:t> </a:t>
            </a:r>
            <a:r>
              <a:rPr lang="en-US" sz="1600" b="1">
                <a:latin typeface="Arial" charset="0"/>
                <a:cs typeface="Arial" charset="0"/>
              </a:rPr>
              <a:t>Work</a:t>
            </a:r>
            <a:r>
              <a:rPr lang="en-US" sz="1600">
                <a:latin typeface="Arial" charset="0"/>
                <a:cs typeface="Arial" charset="0"/>
              </a:rPr>
              <a:t>.</a:t>
            </a:r>
            <a:endParaRPr lang="en-US" sz="1600">
              <a:latin typeface="Arial" charset="0"/>
              <a:ea typeface="Tahoma" pitchFamily="34" charset="0"/>
              <a:cs typeface="Arial" charset="0"/>
            </a:endParaRPr>
          </a:p>
        </p:txBody>
      </p:sp>
      <p:sp>
        <p:nvSpPr>
          <p:cNvPr id="7" name="Text Box 6"/>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30</a:t>
            </a:r>
          </a:p>
        </p:txBody>
      </p:sp>
    </p:spTree>
    <p:extLst>
      <p:ext uri="{BB962C8B-B14F-4D97-AF65-F5344CB8AC3E}">
        <p14:creationId xmlns:p14="http://schemas.microsoft.com/office/powerpoint/2010/main" val="3740000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308100" y="0"/>
            <a:ext cx="783590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Developing Proofreading Skills</a:t>
            </a:r>
          </a:p>
        </p:txBody>
      </p:sp>
      <p:sp>
        <p:nvSpPr>
          <p:cNvPr id="37891" name="Text Box 3" descr="Rectangle: Click to edit Master text styles&#10;Second level&#10;Third level&#10;Fourth level&#10;Fifth level"/>
          <p:cNvSpPr txBox="1">
            <a:spLocks noChangeArrowheads="1"/>
          </p:cNvSpPr>
          <p:nvPr/>
        </p:nvSpPr>
        <p:spPr bwMode="auto">
          <a:xfrm>
            <a:off x="1265238" y="1141413"/>
            <a:ext cx="75707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pPr>
            <a:r>
              <a:rPr lang="en-US" sz="2400">
                <a:latin typeface="Arial" charset="0"/>
                <a:cs typeface="Arial" charset="0"/>
              </a:rPr>
              <a:t>Developing proofreading skills is a four-step process:</a:t>
            </a:r>
            <a:endParaRPr lang="en-US" sz="2800">
              <a:latin typeface="Arial "/>
            </a:endParaRPr>
          </a:p>
          <a:p>
            <a:pPr>
              <a:lnSpc>
                <a:spcPct val="90000"/>
              </a:lnSpc>
              <a:spcBef>
                <a:spcPts val="600"/>
              </a:spcBef>
              <a:buClr>
                <a:schemeClr val="accent1"/>
              </a:buClr>
              <a:buSzPct val="80000"/>
              <a:buFont typeface="Wingdings" pitchFamily="2" charset="2"/>
              <a:buChar char="§"/>
            </a:pPr>
            <a:endParaRPr lang="en-US" sz="2400">
              <a:latin typeface="Arial "/>
            </a:endParaRPr>
          </a:p>
          <a:p>
            <a:pPr>
              <a:lnSpc>
                <a:spcPct val="90000"/>
              </a:lnSpc>
              <a:spcBef>
                <a:spcPts val="600"/>
              </a:spcBef>
              <a:buClr>
                <a:schemeClr val="accent1"/>
              </a:buClr>
              <a:buSzPct val="80000"/>
              <a:buFont typeface="Wingdings" pitchFamily="2" charset="2"/>
              <a:buChar char="§"/>
            </a:pPr>
            <a:endParaRPr lang="en-US" sz="2400">
              <a:latin typeface="Arial "/>
            </a:endParaRPr>
          </a:p>
          <a:p>
            <a:pPr>
              <a:lnSpc>
                <a:spcPct val="90000"/>
              </a:lnSpc>
              <a:spcBef>
                <a:spcPts val="600"/>
              </a:spcBef>
              <a:buClr>
                <a:schemeClr val="accent1"/>
              </a:buClr>
              <a:buSzPct val="80000"/>
              <a:buFont typeface="Wingdings" pitchFamily="2" charset="2"/>
              <a:buChar char="§"/>
            </a:pPr>
            <a:endParaRPr lang="en-US" sz="2400">
              <a:latin typeface="Arial "/>
            </a:endParaRPr>
          </a:p>
        </p:txBody>
      </p:sp>
      <p:sp>
        <p:nvSpPr>
          <p:cNvPr id="7" name="Text Box 4"/>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31</a:t>
            </a:r>
          </a:p>
        </p:txBody>
      </p:sp>
      <p:sp>
        <p:nvSpPr>
          <p:cNvPr id="8" name="Text Box 5"/>
          <p:cNvSpPr txBox="1"/>
          <p:nvPr/>
        </p:nvSpPr>
        <p:spPr>
          <a:xfrm>
            <a:off x="1484313" y="1611313"/>
            <a:ext cx="7124700" cy="40925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lvl1pPr marL="342900" indent="-342900"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defRPr/>
            </a:pPr>
            <a:r>
              <a:rPr lang="en-US" sz="2000" b="1" smtClean="0">
                <a:solidFill>
                  <a:srgbClr val="632523"/>
                </a:solidFill>
              </a:rPr>
              <a:t>1.Recognition: </a:t>
            </a:r>
            <a:r>
              <a:rPr lang="en-US" sz="2000" smtClean="0">
                <a:solidFill>
                  <a:srgbClr val="000000"/>
                </a:solidFill>
              </a:rPr>
              <a:t>Study the Scoring Results to learn to recognize keystroking errors you might otherwise miss.</a:t>
            </a:r>
            <a:br>
              <a:rPr lang="en-US" sz="2000" smtClean="0">
                <a:solidFill>
                  <a:srgbClr val="000000"/>
                </a:solidFill>
              </a:rPr>
            </a:br>
            <a:endParaRPr lang="en-US" sz="2000" smtClean="0">
              <a:solidFill>
                <a:srgbClr val="000000"/>
              </a:solidFill>
            </a:endParaRPr>
          </a:p>
          <a:p>
            <a:pPr>
              <a:defRPr/>
            </a:pPr>
            <a:r>
              <a:rPr lang="en-US" sz="2000" b="1" smtClean="0">
                <a:solidFill>
                  <a:srgbClr val="632523"/>
                </a:solidFill>
              </a:rPr>
              <a:t>2.Practice: </a:t>
            </a:r>
            <a:r>
              <a:rPr lang="en-US" sz="2000" smtClean="0">
                <a:solidFill>
                  <a:srgbClr val="000000"/>
                </a:solidFill>
              </a:rPr>
              <a:t>Use the Edit feature to practice correcting errors until a document is mailable.</a:t>
            </a:r>
            <a:br>
              <a:rPr lang="en-US" sz="2000" smtClean="0">
                <a:solidFill>
                  <a:srgbClr val="000000"/>
                </a:solidFill>
              </a:rPr>
            </a:br>
            <a:endParaRPr lang="en-US" sz="2000" smtClean="0">
              <a:solidFill>
                <a:srgbClr val="000000"/>
              </a:solidFill>
            </a:endParaRPr>
          </a:p>
          <a:p>
            <a:pPr>
              <a:defRPr/>
            </a:pPr>
            <a:r>
              <a:rPr lang="en-US" sz="2000" b="1" smtClean="0">
                <a:solidFill>
                  <a:srgbClr val="632523"/>
                </a:solidFill>
              </a:rPr>
              <a:t>3.Reinforcement: </a:t>
            </a:r>
            <a:r>
              <a:rPr lang="en-US" sz="2000" smtClean="0">
                <a:solidFill>
                  <a:srgbClr val="000000"/>
                </a:solidFill>
              </a:rPr>
              <a:t>Use Proofreading Checks to demonstrate that you have developed the skills necessary to find and correct all keystroking errors without assistance.</a:t>
            </a:r>
            <a:br>
              <a:rPr lang="en-US" sz="2000" smtClean="0">
                <a:solidFill>
                  <a:srgbClr val="000000"/>
                </a:solidFill>
              </a:rPr>
            </a:br>
            <a:endParaRPr lang="en-US" sz="2000" smtClean="0">
              <a:solidFill>
                <a:srgbClr val="000000"/>
              </a:solidFill>
            </a:endParaRPr>
          </a:p>
          <a:p>
            <a:pPr>
              <a:defRPr/>
            </a:pPr>
            <a:r>
              <a:rPr lang="en-US" sz="2000" b="1" smtClean="0">
                <a:solidFill>
                  <a:srgbClr val="632523"/>
                </a:solidFill>
              </a:rPr>
              <a:t>4.Assessment:</a:t>
            </a:r>
            <a:r>
              <a:rPr lang="en-US" sz="2000" smtClean="0">
                <a:solidFill>
                  <a:srgbClr val="000000"/>
                </a:solidFill>
              </a:rPr>
              <a:t> Demonstrate that you can consistently submit Proofreading Check documents with zero errors on the first Started attempt.</a:t>
            </a:r>
          </a:p>
        </p:txBody>
      </p:sp>
      <p:sp>
        <p:nvSpPr>
          <p:cNvPr id="9" name="Text Box 6"/>
          <p:cNvSpPr txBox="1">
            <a:spLocks noChangeArrowheads="1"/>
          </p:cNvSpPr>
          <p:nvPr/>
        </p:nvSpPr>
        <p:spPr bwMode="auto">
          <a:xfrm>
            <a:off x="1512888" y="5927725"/>
            <a:ext cx="7450137" cy="585788"/>
          </a:xfrm>
          <a:prstGeom prst="rect">
            <a:avLst/>
          </a:prstGeom>
          <a:noFill/>
          <a:ln w="9525">
            <a:noFill/>
            <a:miter lim="800000"/>
            <a:headEnd/>
            <a:tailEnd/>
          </a:ln>
        </p:spPr>
        <p:txBody>
          <a:bodyPr>
            <a:spAutoFit/>
          </a:bodyPr>
          <a:lstStyle/>
          <a:p>
            <a:pPr fontAlgn="base">
              <a:spcBef>
                <a:spcPct val="50000"/>
              </a:spcBef>
              <a:spcAft>
                <a:spcPct val="0"/>
              </a:spcAft>
              <a:defRPr/>
            </a:pPr>
            <a:r>
              <a:rPr lang="en-US" sz="1600" b="1" dirty="0">
                <a:solidFill>
                  <a:srgbClr val="002060"/>
                </a:solidFill>
                <a:latin typeface="Arial" pitchFamily="34" charset="0"/>
                <a:ea typeface="Verdana" pitchFamily="34" charset="0"/>
                <a:cs typeface="Arial" pitchFamily="34" charset="0"/>
              </a:rPr>
              <a:t>Note</a:t>
            </a:r>
            <a:r>
              <a:rPr lang="en-US" sz="1600" dirty="0">
                <a:solidFill>
                  <a:srgbClr val="002060"/>
                </a:solidFill>
                <a:latin typeface="Arial" pitchFamily="34" charset="0"/>
                <a:ea typeface="Verdana" pitchFamily="34" charset="0"/>
                <a:cs typeface="Arial" pitchFamily="34" charset="0"/>
              </a:rPr>
              <a:t>: </a:t>
            </a:r>
            <a:r>
              <a:rPr lang="en-US" sz="1600" dirty="0"/>
              <a:t>See</a:t>
            </a:r>
            <a:r>
              <a:rPr lang="en-US" sz="1600" dirty="0">
                <a:solidFill>
                  <a:srgbClr val="002060"/>
                </a:solidFill>
                <a:latin typeface="Arial" pitchFamily="34" charset="0"/>
                <a:ea typeface="Verdana" pitchFamily="34" charset="0"/>
                <a:cs typeface="Arial" pitchFamily="34" charset="0"/>
              </a:rPr>
              <a:t> “</a:t>
            </a:r>
            <a:r>
              <a:rPr lang="en-US" sz="1600" b="1" dirty="0">
                <a:hlinkClick r:id="rId3"/>
              </a:rPr>
              <a:t>Developing Proofreading Skills</a:t>
            </a:r>
            <a:r>
              <a:rPr lang="en-US" sz="1600" b="1" dirty="0"/>
              <a:t>” </a:t>
            </a:r>
            <a:r>
              <a:rPr lang="en-US" sz="1600" dirty="0"/>
              <a:t>for tips </a:t>
            </a:r>
            <a:r>
              <a:rPr lang="en-US" sz="1600"/>
              <a:t>on proofreading  </a:t>
            </a:r>
            <a:r>
              <a:rPr lang="en-US" sz="1600" dirty="0"/>
              <a:t>Language Arts exercises and document processing jobs.</a:t>
            </a:r>
            <a:endParaRPr lang="en-US" sz="1600" dirty="0">
              <a:solidFill>
                <a:schemeClr val="bg2">
                  <a:lumMod val="25000"/>
                </a:schemeClr>
              </a:solidFill>
              <a:latin typeface="Tahoma" pitchFamily="34" charset="0"/>
            </a:endParaRPr>
          </a:p>
        </p:txBody>
      </p:sp>
    </p:spTree>
    <p:extLst>
      <p:ext uri="{BB962C8B-B14F-4D97-AF65-F5344CB8AC3E}">
        <p14:creationId xmlns:p14="http://schemas.microsoft.com/office/powerpoint/2010/main" val="3790876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308100" y="0"/>
            <a:ext cx="783590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Proofreading Checks</a:t>
            </a:r>
          </a:p>
        </p:txBody>
      </p:sp>
      <p:sp>
        <p:nvSpPr>
          <p:cNvPr id="38915" name="Text Box 3" descr="Rectangle: Click to edit Master text styles&#10;Second level&#10;Third level&#10;Fourth level&#10;Fifth level"/>
          <p:cNvSpPr txBox="1">
            <a:spLocks noChangeArrowheads="1"/>
          </p:cNvSpPr>
          <p:nvPr/>
        </p:nvSpPr>
        <p:spPr bwMode="auto">
          <a:xfrm>
            <a:off x="1285875" y="1098550"/>
            <a:ext cx="7453313"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buClr>
                <a:schemeClr val="accent1"/>
              </a:buClr>
              <a:buSzPct val="80000"/>
              <a:buFont typeface="Wingdings" pitchFamily="2" charset="2"/>
              <a:buChar char="§"/>
            </a:pPr>
            <a:r>
              <a:rPr lang="en-US" sz="2000">
                <a:latin typeface="Arial" charset="0"/>
                <a:cs typeface="Arial" charset="0"/>
              </a:rPr>
              <a:t>Five documents have been designated as Proofreading Checks for this course. </a:t>
            </a:r>
            <a:r>
              <a:rPr lang="en-US" sz="2000">
                <a:latin typeface="Arial "/>
              </a:rPr>
              <a:t>Check the </a:t>
            </a:r>
            <a:r>
              <a:rPr lang="en-US" sz="2000">
                <a:latin typeface="Arial "/>
                <a:hlinkClick r:id="rId3"/>
              </a:rPr>
              <a:t>course Web site</a:t>
            </a:r>
            <a:r>
              <a:rPr lang="en-US" sz="2000">
                <a:latin typeface="Arial "/>
              </a:rPr>
              <a:t>, </a:t>
            </a:r>
            <a:r>
              <a:rPr lang="en-US" sz="2000">
                <a:latin typeface="Arial "/>
                <a:hlinkClick r:id="rId4"/>
              </a:rPr>
              <a:t>Proofreading Checks</a:t>
            </a:r>
            <a:r>
              <a:rPr lang="en-US" sz="2000">
                <a:latin typeface="Arial "/>
              </a:rPr>
              <a:t> page, for details.</a:t>
            </a:r>
          </a:p>
          <a:p>
            <a:pPr>
              <a:lnSpc>
                <a:spcPct val="90000"/>
              </a:lnSpc>
              <a:spcBef>
                <a:spcPts val="600"/>
              </a:spcBef>
              <a:buClr>
                <a:schemeClr val="accent1"/>
              </a:buClr>
              <a:buSzPct val="80000"/>
              <a:buFont typeface="Wingdings" pitchFamily="2" charset="2"/>
              <a:buChar char="§"/>
            </a:pPr>
            <a:endParaRPr lang="en-US" sz="2000">
              <a:latin typeface="Arial "/>
            </a:endParaRPr>
          </a:p>
          <a:p>
            <a:pPr>
              <a:lnSpc>
                <a:spcPct val="90000"/>
              </a:lnSpc>
              <a:spcBef>
                <a:spcPts val="600"/>
              </a:spcBef>
              <a:buClr>
                <a:schemeClr val="accent1"/>
              </a:buClr>
              <a:buSzPct val="80000"/>
              <a:buFont typeface="Wingdings" pitchFamily="2" charset="2"/>
              <a:buChar char="§"/>
            </a:pPr>
            <a:endParaRPr lang="en-US" sz="2000">
              <a:latin typeface="Arial "/>
            </a:endParaRPr>
          </a:p>
          <a:p>
            <a:pPr>
              <a:lnSpc>
                <a:spcPct val="90000"/>
              </a:lnSpc>
              <a:spcBef>
                <a:spcPts val="600"/>
              </a:spcBef>
              <a:buClr>
                <a:schemeClr val="accent1"/>
              </a:buClr>
              <a:buSzPct val="80000"/>
              <a:buFont typeface="Wingdings" pitchFamily="2" charset="2"/>
              <a:buChar char="§"/>
            </a:pPr>
            <a:endParaRPr lang="en-US" sz="2000">
              <a:latin typeface="Arial "/>
            </a:endParaRPr>
          </a:p>
          <a:p>
            <a:pPr>
              <a:lnSpc>
                <a:spcPct val="90000"/>
              </a:lnSpc>
              <a:spcBef>
                <a:spcPts val="600"/>
              </a:spcBef>
              <a:buClr>
                <a:schemeClr val="accent1"/>
              </a:buClr>
              <a:buSzPct val="80000"/>
              <a:buFont typeface="Wingdings" pitchFamily="2" charset="2"/>
              <a:buChar char="§"/>
            </a:pPr>
            <a:endParaRPr lang="en-US" sz="2000">
              <a:latin typeface="Arial "/>
            </a:endParaRPr>
          </a:p>
          <a:p>
            <a:pPr>
              <a:lnSpc>
                <a:spcPct val="90000"/>
              </a:lnSpc>
              <a:spcBef>
                <a:spcPts val="600"/>
              </a:spcBef>
              <a:buClr>
                <a:schemeClr val="accent1"/>
              </a:buClr>
              <a:buSzPct val="80000"/>
              <a:buFont typeface="Wingdings" pitchFamily="2" charset="2"/>
              <a:buChar char="§"/>
            </a:pPr>
            <a:endParaRPr lang="en-US" sz="2000">
              <a:latin typeface="Arial "/>
            </a:endParaRPr>
          </a:p>
          <a:p>
            <a:pPr>
              <a:lnSpc>
                <a:spcPct val="90000"/>
              </a:lnSpc>
              <a:spcBef>
                <a:spcPts val="600"/>
              </a:spcBef>
              <a:buClr>
                <a:schemeClr val="accent1"/>
              </a:buClr>
              <a:buSzPct val="80000"/>
              <a:buFont typeface="Wingdings" pitchFamily="2" charset="2"/>
              <a:buChar char="§"/>
            </a:pPr>
            <a:endParaRPr lang="en-US" sz="2000">
              <a:latin typeface="Arial "/>
            </a:endParaRPr>
          </a:p>
          <a:p>
            <a:pPr>
              <a:lnSpc>
                <a:spcPct val="90000"/>
              </a:lnSpc>
              <a:spcBef>
                <a:spcPts val="600"/>
              </a:spcBef>
              <a:buClr>
                <a:schemeClr val="accent1"/>
              </a:buClr>
              <a:buSzPct val="80000"/>
              <a:buFont typeface="Wingdings" pitchFamily="2" charset="2"/>
              <a:buChar char="§"/>
            </a:pPr>
            <a:r>
              <a:rPr lang="en-US" sz="2000">
                <a:latin typeface="Arial "/>
              </a:rPr>
              <a:t>The goal in </a:t>
            </a:r>
            <a:r>
              <a:rPr lang="en-US" sz="2000">
                <a:latin typeface="Arial" charset="0"/>
                <a:cs typeface="Arial" charset="0"/>
              </a:rPr>
              <a:t>any document processing job is to submit it as a mailable job, free of any keystroking or formatting errors. </a:t>
            </a:r>
          </a:p>
          <a:p>
            <a:pPr>
              <a:lnSpc>
                <a:spcPct val="90000"/>
              </a:lnSpc>
              <a:spcBef>
                <a:spcPts val="600"/>
              </a:spcBef>
              <a:buClr>
                <a:schemeClr val="accent1"/>
              </a:buClr>
              <a:buSzPct val="80000"/>
              <a:buFont typeface="Wingdings" pitchFamily="2" charset="2"/>
              <a:buChar char="§"/>
            </a:pPr>
            <a:r>
              <a:rPr lang="en-US" sz="2000">
                <a:latin typeface="Arial" charset="0"/>
                <a:cs typeface="Arial" charset="0"/>
              </a:rPr>
              <a:t>A Proofreading Check job must be submitted with zero keystroking errors on the first </a:t>
            </a:r>
            <a:r>
              <a:rPr lang="en-US" sz="2000" b="1">
                <a:latin typeface="Arial" charset="0"/>
                <a:cs typeface="Arial" charset="0"/>
              </a:rPr>
              <a:t>Start</a:t>
            </a:r>
            <a:r>
              <a:rPr lang="en-US" sz="2000">
                <a:latin typeface="Arial" charset="0"/>
                <a:cs typeface="Arial" charset="0"/>
              </a:rPr>
              <a:t> </a:t>
            </a:r>
            <a:r>
              <a:rPr lang="en-US" sz="2000" b="1">
                <a:latin typeface="Arial" charset="0"/>
                <a:cs typeface="Arial" charset="0"/>
              </a:rPr>
              <a:t>Work</a:t>
            </a:r>
            <a:r>
              <a:rPr lang="en-US" sz="2000">
                <a:latin typeface="Arial" charset="0"/>
                <a:cs typeface="Arial" charset="0"/>
              </a:rPr>
              <a:t> attempt.</a:t>
            </a:r>
          </a:p>
          <a:p>
            <a:pPr>
              <a:lnSpc>
                <a:spcPct val="90000"/>
              </a:lnSpc>
              <a:spcBef>
                <a:spcPts val="600"/>
              </a:spcBef>
              <a:buClr>
                <a:schemeClr val="accent1"/>
              </a:buClr>
              <a:buSzPct val="80000"/>
              <a:buFont typeface="Wingdings" pitchFamily="2" charset="2"/>
              <a:buChar char="§"/>
            </a:pPr>
            <a:r>
              <a:rPr lang="en-US" sz="2000">
                <a:latin typeface="Arial" charset="0"/>
                <a:cs typeface="Arial" charset="0"/>
              </a:rPr>
              <a:t>You may repeat any Proofreading Check job using </a:t>
            </a:r>
            <a:r>
              <a:rPr lang="en-US" sz="2000" b="1">
                <a:latin typeface="Arial" charset="0"/>
                <a:cs typeface="Arial" charset="0"/>
              </a:rPr>
              <a:t>Start</a:t>
            </a:r>
            <a:r>
              <a:rPr lang="en-US" sz="2000">
                <a:latin typeface="Arial" charset="0"/>
                <a:cs typeface="Arial" charset="0"/>
              </a:rPr>
              <a:t> </a:t>
            </a:r>
            <a:r>
              <a:rPr lang="en-US" sz="2000" b="1">
                <a:latin typeface="Arial" charset="0"/>
                <a:cs typeface="Arial" charset="0"/>
              </a:rPr>
              <a:t>Work</a:t>
            </a:r>
            <a:r>
              <a:rPr lang="en-US" sz="2000">
                <a:latin typeface="Arial" charset="0"/>
                <a:cs typeface="Arial" charset="0"/>
              </a:rPr>
              <a:t> as many times as needed to complete it successfully.</a:t>
            </a:r>
            <a:endParaRPr lang="en-US" sz="2400">
              <a:latin typeface="Arial "/>
            </a:endParaRPr>
          </a:p>
          <a:p>
            <a:pPr>
              <a:lnSpc>
                <a:spcPct val="90000"/>
              </a:lnSpc>
              <a:spcBef>
                <a:spcPts val="600"/>
              </a:spcBef>
              <a:buClr>
                <a:schemeClr val="accent1"/>
              </a:buClr>
              <a:buSzPct val="80000"/>
              <a:buFont typeface="Wingdings" pitchFamily="2" charset="2"/>
              <a:buChar char="§"/>
            </a:pPr>
            <a:endParaRPr lang="en-US" sz="2400">
              <a:latin typeface="Arial "/>
            </a:endParaRPr>
          </a:p>
          <a:p>
            <a:pPr>
              <a:lnSpc>
                <a:spcPct val="90000"/>
              </a:lnSpc>
              <a:spcBef>
                <a:spcPts val="600"/>
              </a:spcBef>
              <a:buClr>
                <a:schemeClr val="accent1"/>
              </a:buClr>
              <a:buSzPct val="80000"/>
              <a:buFont typeface="Wingdings" pitchFamily="2" charset="2"/>
              <a:buChar char="§"/>
            </a:pPr>
            <a:endParaRPr lang="en-US" sz="2400">
              <a:latin typeface="Arial "/>
            </a:endParaRPr>
          </a:p>
          <a:p>
            <a:pPr>
              <a:lnSpc>
                <a:spcPct val="90000"/>
              </a:lnSpc>
              <a:spcBef>
                <a:spcPts val="600"/>
              </a:spcBef>
              <a:buClr>
                <a:schemeClr val="accent1"/>
              </a:buClr>
              <a:buSzPct val="80000"/>
              <a:buFont typeface="Wingdings" pitchFamily="2" charset="2"/>
              <a:buChar char="§"/>
            </a:pPr>
            <a:endParaRPr lang="en-US" sz="2400">
              <a:latin typeface="Arial "/>
            </a:endParaRPr>
          </a:p>
          <a:p>
            <a:pPr>
              <a:lnSpc>
                <a:spcPct val="90000"/>
              </a:lnSpc>
              <a:spcBef>
                <a:spcPts val="600"/>
              </a:spcBef>
              <a:buClr>
                <a:schemeClr val="accent1"/>
              </a:buClr>
              <a:buSzPct val="80000"/>
              <a:buFont typeface="Wingdings" pitchFamily="2" charset="2"/>
              <a:buChar char="§"/>
            </a:pPr>
            <a:endParaRPr lang="en-US" sz="2400">
              <a:latin typeface="Arial "/>
            </a:endParaRPr>
          </a:p>
        </p:txBody>
      </p:sp>
      <p:pic>
        <p:nvPicPr>
          <p:cNvPr id="389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7688" y="2108200"/>
            <a:ext cx="3795712" cy="1612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5"/>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32</a:t>
            </a:r>
          </a:p>
        </p:txBody>
      </p:sp>
    </p:spTree>
    <p:extLst>
      <p:ext uri="{BB962C8B-B14F-4D97-AF65-F5344CB8AC3E}">
        <p14:creationId xmlns:p14="http://schemas.microsoft.com/office/powerpoint/2010/main" val="2231310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149350" y="0"/>
            <a:ext cx="7835900" cy="1143000"/>
          </a:xfrm>
        </p:spPr>
        <p:txBody>
          <a:bodyPr>
            <a:normAutofit fontScale="90000"/>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Proofreading Checks &amp; Start Work</a:t>
            </a:r>
          </a:p>
        </p:txBody>
      </p:sp>
      <p:sp>
        <p:nvSpPr>
          <p:cNvPr id="39939" name="Text Box 3" descr="Rectangle: Click to edit Master text styles&#10;Second level&#10;Third level&#10;Fourth level&#10;Fifth level"/>
          <p:cNvSpPr txBox="1">
            <a:spLocks noChangeArrowheads="1"/>
          </p:cNvSpPr>
          <p:nvPr/>
        </p:nvSpPr>
        <p:spPr bwMode="auto">
          <a:xfrm>
            <a:off x="1285875" y="1098550"/>
            <a:ext cx="7453313"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buClr>
                <a:schemeClr val="accent1"/>
              </a:buClr>
              <a:buSzPct val="80000"/>
              <a:buFont typeface="Wingdings" pitchFamily="2" charset="2"/>
              <a:buChar char="§"/>
            </a:pPr>
            <a:r>
              <a:rPr lang="en-US" sz="2000">
                <a:latin typeface="Arial" charset="0"/>
                <a:cs typeface="Arial" charset="0"/>
              </a:rPr>
              <a:t>If a job is designated as a Proofreading Check, you must use </a:t>
            </a:r>
            <a:r>
              <a:rPr lang="en-US" sz="2000" b="1">
                <a:latin typeface="Arial" charset="0"/>
                <a:cs typeface="Arial" charset="0"/>
              </a:rPr>
              <a:t>Start</a:t>
            </a:r>
            <a:r>
              <a:rPr lang="en-US" sz="2000">
                <a:latin typeface="Arial" charset="0"/>
                <a:cs typeface="Arial" charset="0"/>
              </a:rPr>
              <a:t> </a:t>
            </a:r>
            <a:r>
              <a:rPr lang="en-US" sz="2000" b="1">
                <a:latin typeface="Arial" charset="0"/>
                <a:cs typeface="Arial" charset="0"/>
              </a:rPr>
              <a:t>Work</a:t>
            </a:r>
            <a:r>
              <a:rPr lang="en-US" sz="2000">
                <a:latin typeface="Arial" charset="0"/>
                <a:cs typeface="Arial" charset="0"/>
              </a:rPr>
              <a:t> (</a:t>
            </a:r>
            <a:r>
              <a:rPr lang="en-US" sz="2000" i="1">
                <a:latin typeface="Arial" charset="0"/>
                <a:cs typeface="Arial" charset="0"/>
              </a:rPr>
              <a:t>not</a:t>
            </a:r>
            <a:r>
              <a:rPr lang="en-US" sz="2000">
                <a:latin typeface="Arial" charset="0"/>
                <a:cs typeface="Arial" charset="0"/>
              </a:rPr>
              <a:t> </a:t>
            </a:r>
            <a:r>
              <a:rPr lang="en-US" sz="2000" b="1">
                <a:latin typeface="Arial" charset="0"/>
                <a:cs typeface="Arial" charset="0"/>
              </a:rPr>
              <a:t>Edit</a:t>
            </a:r>
            <a:r>
              <a:rPr lang="en-US" sz="2000">
                <a:latin typeface="Arial" charset="0"/>
                <a:cs typeface="Arial" charset="0"/>
              </a:rPr>
              <a:t> </a:t>
            </a:r>
            <a:r>
              <a:rPr lang="en-US" sz="2000" b="1">
                <a:latin typeface="Arial" charset="0"/>
                <a:cs typeface="Arial" charset="0"/>
              </a:rPr>
              <a:t>Work</a:t>
            </a:r>
            <a:r>
              <a:rPr lang="en-US" sz="2000">
                <a:latin typeface="Arial" charset="0"/>
                <a:cs typeface="Arial" charset="0"/>
              </a:rPr>
              <a:t>), retype the job from a blank screen, and </a:t>
            </a:r>
            <a:r>
              <a:rPr lang="en-US" sz="2000" b="1">
                <a:latin typeface="Arial" charset="0"/>
                <a:cs typeface="Arial" charset="0"/>
              </a:rPr>
              <a:t>Browse</a:t>
            </a:r>
            <a:r>
              <a:rPr lang="en-US" sz="2000">
                <a:latin typeface="Arial" charset="0"/>
                <a:cs typeface="Arial" charset="0"/>
              </a:rPr>
              <a:t> and </a:t>
            </a:r>
            <a:r>
              <a:rPr lang="en-US" sz="2000" b="1">
                <a:latin typeface="Arial" charset="0"/>
                <a:cs typeface="Arial" charset="0"/>
              </a:rPr>
              <a:t>Submit</a:t>
            </a:r>
            <a:r>
              <a:rPr lang="en-US" sz="2000">
                <a:latin typeface="Arial" charset="0"/>
                <a:cs typeface="Arial" charset="0"/>
              </a:rPr>
              <a:t> </a:t>
            </a:r>
            <a:r>
              <a:rPr lang="en-US" sz="2000" b="1">
                <a:latin typeface="Arial" charset="0"/>
                <a:cs typeface="Arial" charset="0"/>
              </a:rPr>
              <a:t>Work</a:t>
            </a:r>
            <a:r>
              <a:rPr lang="en-US" sz="2000">
                <a:latin typeface="Arial" charset="0"/>
                <a:cs typeface="Arial" charset="0"/>
              </a:rPr>
              <a:t> again.</a:t>
            </a:r>
            <a:endParaRPr lang="en-US" sz="2400">
              <a:latin typeface="Arial "/>
            </a:endParaRPr>
          </a:p>
          <a:p>
            <a:pPr>
              <a:lnSpc>
                <a:spcPct val="90000"/>
              </a:lnSpc>
              <a:spcBef>
                <a:spcPts val="600"/>
              </a:spcBef>
              <a:buClr>
                <a:schemeClr val="accent1"/>
              </a:buClr>
              <a:buSzPct val="80000"/>
              <a:buFont typeface="Wingdings" pitchFamily="2" charset="2"/>
              <a:buChar char="§"/>
            </a:pPr>
            <a:r>
              <a:rPr lang="en-US" sz="2000">
                <a:latin typeface="Arial "/>
              </a:rPr>
              <a:t>Proofread carefully for keystroking and formatting errors, press </a:t>
            </a:r>
            <a:r>
              <a:rPr lang="en-US" sz="2000" b="1">
                <a:latin typeface="Arial "/>
              </a:rPr>
              <a:t>F12</a:t>
            </a:r>
            <a:r>
              <a:rPr lang="en-US" sz="2000">
                <a:latin typeface="Arial "/>
              </a:rPr>
              <a:t>, save the file to the </a:t>
            </a:r>
            <a:r>
              <a:rPr lang="en-US" sz="2000" b="1">
                <a:latin typeface="Arial "/>
              </a:rPr>
              <a:t>GDPFILES</a:t>
            </a:r>
            <a:r>
              <a:rPr lang="en-US" sz="2000">
                <a:latin typeface="Arial "/>
              </a:rPr>
              <a:t> directory, close Word, return to GDP, and close the </a:t>
            </a:r>
            <a:r>
              <a:rPr lang="en-US" sz="2000" b="1">
                <a:latin typeface="Arial "/>
              </a:rPr>
              <a:t>Scoring Results</a:t>
            </a:r>
            <a:r>
              <a:rPr lang="en-US" sz="2000">
                <a:latin typeface="Arial "/>
              </a:rPr>
              <a:t> window.</a:t>
            </a:r>
          </a:p>
          <a:p>
            <a:pPr>
              <a:lnSpc>
                <a:spcPct val="90000"/>
              </a:lnSpc>
              <a:spcBef>
                <a:spcPts val="600"/>
              </a:spcBef>
              <a:buClr>
                <a:schemeClr val="accent1"/>
              </a:buClr>
              <a:buSzPct val="80000"/>
              <a:buFont typeface="Wingdings" pitchFamily="2" charset="2"/>
              <a:buChar char="§"/>
            </a:pPr>
            <a:r>
              <a:rPr lang="en-US" sz="2000">
                <a:latin typeface="Arial "/>
              </a:rPr>
              <a:t>Use </a:t>
            </a:r>
            <a:r>
              <a:rPr lang="en-US" sz="2000" b="1">
                <a:latin typeface="Arial "/>
              </a:rPr>
              <a:t>Browse</a:t>
            </a:r>
            <a:r>
              <a:rPr lang="en-US" sz="2000">
                <a:latin typeface="Arial "/>
              </a:rPr>
              <a:t> and </a:t>
            </a:r>
            <a:r>
              <a:rPr lang="en-US" sz="2000" b="1">
                <a:latin typeface="Arial "/>
              </a:rPr>
              <a:t>Submit</a:t>
            </a:r>
            <a:r>
              <a:rPr lang="en-US" sz="2000">
                <a:latin typeface="Arial "/>
              </a:rPr>
              <a:t> to upload, score, and submit this edited attempt again.</a:t>
            </a:r>
          </a:p>
          <a:p>
            <a:pPr>
              <a:lnSpc>
                <a:spcPct val="90000"/>
              </a:lnSpc>
              <a:spcBef>
                <a:spcPts val="600"/>
              </a:spcBef>
              <a:buClr>
                <a:schemeClr val="accent1"/>
              </a:buClr>
              <a:buSzPct val="80000"/>
              <a:buFont typeface="Wingdings" pitchFamily="2" charset="2"/>
              <a:buChar char="§"/>
            </a:pPr>
            <a:r>
              <a:rPr lang="en-US" sz="2000">
                <a:latin typeface="Arial "/>
              </a:rPr>
              <a:t>Repeat this </a:t>
            </a:r>
            <a:r>
              <a:rPr lang="en-US" sz="2000" b="1">
                <a:latin typeface="Arial "/>
              </a:rPr>
              <a:t>Start Work </a:t>
            </a:r>
            <a:r>
              <a:rPr lang="en-US" sz="2000">
                <a:latin typeface="Arial "/>
              </a:rPr>
              <a:t>process until the job is scored with zero </a:t>
            </a:r>
            <a:r>
              <a:rPr lang="en-US" sz="2000" b="1">
                <a:latin typeface="Arial "/>
              </a:rPr>
              <a:t>Keystroking</a:t>
            </a:r>
            <a:r>
              <a:rPr lang="en-US" sz="2000">
                <a:latin typeface="Arial "/>
              </a:rPr>
              <a:t> </a:t>
            </a:r>
            <a:r>
              <a:rPr lang="en-US" sz="2000" b="1">
                <a:latin typeface="Arial "/>
              </a:rPr>
              <a:t>Errors</a:t>
            </a:r>
            <a:r>
              <a:rPr lang="en-US" sz="2000">
                <a:latin typeface="Arial "/>
              </a:rPr>
              <a:t>. </a:t>
            </a:r>
            <a:r>
              <a:rPr lang="en-US" sz="2000" b="1">
                <a:latin typeface="Arial "/>
              </a:rPr>
              <a:t>Attempt #5</a:t>
            </a:r>
            <a:r>
              <a:rPr lang="en-US" sz="2000">
                <a:latin typeface="Arial "/>
              </a:rPr>
              <a:t> qualifies as a successful Proofreading Check—</a:t>
            </a:r>
            <a:r>
              <a:rPr lang="en-US" sz="2000" b="1">
                <a:latin typeface="Arial "/>
              </a:rPr>
              <a:t>Keystroking</a:t>
            </a:r>
            <a:r>
              <a:rPr lang="en-US" sz="2000">
                <a:latin typeface="Arial "/>
              </a:rPr>
              <a:t> </a:t>
            </a:r>
            <a:r>
              <a:rPr lang="en-US" sz="2000" b="1">
                <a:latin typeface="Arial "/>
              </a:rPr>
              <a:t>Errors</a:t>
            </a:r>
            <a:r>
              <a:rPr lang="en-US" sz="2000">
                <a:latin typeface="Arial "/>
              </a:rPr>
              <a:t> are “</a:t>
            </a:r>
            <a:r>
              <a:rPr lang="en-US" sz="2000" b="1">
                <a:latin typeface="Arial "/>
              </a:rPr>
              <a:t>0</a:t>
            </a:r>
            <a:r>
              <a:rPr lang="en-US" sz="2000">
                <a:latin typeface="Arial "/>
              </a:rPr>
              <a:t>” and the </a:t>
            </a:r>
            <a:r>
              <a:rPr lang="en-US" sz="2000" b="1">
                <a:latin typeface="Arial "/>
              </a:rPr>
              <a:t>Attempt</a:t>
            </a:r>
            <a:r>
              <a:rPr lang="en-US" sz="2000">
                <a:latin typeface="Arial "/>
              </a:rPr>
              <a:t> </a:t>
            </a:r>
            <a:r>
              <a:rPr lang="en-US" sz="2000" b="1">
                <a:latin typeface="Arial "/>
              </a:rPr>
              <a:t>Origin</a:t>
            </a:r>
            <a:r>
              <a:rPr lang="en-US" sz="2000">
                <a:latin typeface="Arial "/>
              </a:rPr>
              <a:t> is </a:t>
            </a:r>
            <a:r>
              <a:rPr lang="en-US" sz="2000" b="1">
                <a:latin typeface="Arial "/>
              </a:rPr>
              <a:t>Started</a:t>
            </a:r>
            <a:r>
              <a:rPr lang="en-US" sz="2000">
                <a:latin typeface="Arial "/>
              </a:rPr>
              <a:t> (cannot be </a:t>
            </a:r>
            <a:r>
              <a:rPr lang="en-US" sz="2000" b="1">
                <a:latin typeface="Arial "/>
              </a:rPr>
              <a:t>Edited</a:t>
            </a:r>
            <a:r>
              <a:rPr lang="en-US" sz="2000">
                <a:latin typeface="Arial "/>
              </a:rPr>
              <a:t>).</a:t>
            </a:r>
          </a:p>
          <a:p>
            <a:pPr>
              <a:lnSpc>
                <a:spcPct val="90000"/>
              </a:lnSpc>
              <a:spcBef>
                <a:spcPts val="600"/>
              </a:spcBef>
              <a:buClr>
                <a:schemeClr val="accent1"/>
              </a:buClr>
              <a:buSzPct val="80000"/>
              <a:buFont typeface="Wingdings" pitchFamily="2" charset="2"/>
              <a:buChar char="§"/>
            </a:pPr>
            <a:endParaRPr lang="en-US" sz="2400">
              <a:latin typeface="Arial "/>
            </a:endParaRPr>
          </a:p>
        </p:txBody>
      </p:sp>
      <p:pic>
        <p:nvPicPr>
          <p:cNvPr id="399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963" y="4786313"/>
            <a:ext cx="7235825" cy="1533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5"/>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33</a:t>
            </a:r>
          </a:p>
        </p:txBody>
      </p:sp>
    </p:spTree>
    <p:extLst>
      <p:ext uri="{BB962C8B-B14F-4D97-AF65-F5344CB8AC3E}">
        <p14:creationId xmlns:p14="http://schemas.microsoft.com/office/powerpoint/2010/main" val="2399028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idx="4294967295"/>
          </p:nvPr>
        </p:nvSpPr>
        <p:spPr>
          <a:xfrm>
            <a:off x="1211263" y="180975"/>
            <a:ext cx="7499350" cy="788988"/>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Extra Credit for Proofreading</a:t>
            </a:r>
          </a:p>
        </p:txBody>
      </p:sp>
      <p:sp>
        <p:nvSpPr>
          <p:cNvPr id="6" name="Text Box 3"/>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34</a:t>
            </a:r>
          </a:p>
        </p:txBody>
      </p:sp>
      <p:sp>
        <p:nvSpPr>
          <p:cNvPr id="40964" name="Text Box 4" descr="Rectangle: Click to edit Master text styles&#10;Second level&#10;Third level&#10;Fourth level&#10;Fifth level"/>
          <p:cNvSpPr txBox="1">
            <a:spLocks noChangeArrowheads="1"/>
          </p:cNvSpPr>
          <p:nvPr/>
        </p:nvSpPr>
        <p:spPr bwMode="auto">
          <a:xfrm>
            <a:off x="1158875" y="1130300"/>
            <a:ext cx="7793038"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65125" indent="-28257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buClr>
                <a:schemeClr val="accent1"/>
              </a:buClr>
              <a:buSzPct val="80000"/>
              <a:buFont typeface="Wingdings" pitchFamily="2" charset="2"/>
              <a:buChar char="§"/>
            </a:pPr>
            <a:r>
              <a:rPr lang="en-US" sz="2400">
                <a:latin typeface="Arial" charset="0"/>
                <a:cs typeface="Arial" charset="0"/>
              </a:rPr>
              <a:t>If you use </a:t>
            </a:r>
            <a:r>
              <a:rPr lang="en-US" sz="2400" b="1">
                <a:latin typeface="Arial" charset="0"/>
                <a:cs typeface="Arial" charset="0"/>
              </a:rPr>
              <a:t>Start</a:t>
            </a:r>
            <a:r>
              <a:rPr lang="en-US" sz="2400">
                <a:latin typeface="Arial" charset="0"/>
                <a:cs typeface="Arial" charset="0"/>
              </a:rPr>
              <a:t> </a:t>
            </a:r>
            <a:r>
              <a:rPr lang="en-US" sz="2400" b="1">
                <a:latin typeface="Arial" charset="0"/>
                <a:cs typeface="Arial" charset="0"/>
              </a:rPr>
              <a:t>Work</a:t>
            </a:r>
            <a:r>
              <a:rPr lang="en-US" sz="2400">
                <a:latin typeface="Arial" charset="0"/>
                <a:cs typeface="Arial" charset="0"/>
              </a:rPr>
              <a:t> (</a:t>
            </a:r>
            <a:r>
              <a:rPr lang="en-US" sz="2400" i="1">
                <a:latin typeface="Arial" charset="0"/>
                <a:cs typeface="Arial" charset="0"/>
              </a:rPr>
              <a:t>not</a:t>
            </a:r>
            <a:r>
              <a:rPr lang="en-US" sz="2400">
                <a:latin typeface="Arial" charset="0"/>
                <a:cs typeface="Arial" charset="0"/>
              </a:rPr>
              <a:t> </a:t>
            </a:r>
            <a:r>
              <a:rPr lang="en-US" sz="2400" b="1">
                <a:latin typeface="Arial" charset="0"/>
                <a:cs typeface="Arial" charset="0"/>
              </a:rPr>
              <a:t>Edit</a:t>
            </a:r>
            <a:r>
              <a:rPr lang="en-US" sz="2400">
                <a:latin typeface="Arial" charset="0"/>
                <a:cs typeface="Arial" charset="0"/>
              </a:rPr>
              <a:t> </a:t>
            </a:r>
            <a:r>
              <a:rPr lang="en-US" sz="2400" b="1">
                <a:latin typeface="Arial" charset="0"/>
                <a:cs typeface="Arial" charset="0"/>
              </a:rPr>
              <a:t>Work</a:t>
            </a:r>
            <a:r>
              <a:rPr lang="en-US" sz="2400">
                <a:latin typeface="Arial" charset="0"/>
                <a:cs typeface="Arial" charset="0"/>
              </a:rPr>
              <a:t>) on any document processing job that is </a:t>
            </a:r>
            <a:r>
              <a:rPr lang="en-US" sz="2400" i="1">
                <a:latin typeface="Arial" charset="0"/>
                <a:cs typeface="Arial" charset="0"/>
              </a:rPr>
              <a:t>not</a:t>
            </a:r>
            <a:r>
              <a:rPr lang="en-US" sz="2400">
                <a:latin typeface="Arial" charset="0"/>
                <a:cs typeface="Arial" charset="0"/>
              </a:rPr>
              <a:t> designated as a Proofreading Check and submit it with zero  </a:t>
            </a:r>
            <a:r>
              <a:rPr lang="en-US" sz="2400" b="1">
                <a:latin typeface="Arial" charset="0"/>
                <a:cs typeface="Arial" charset="0"/>
              </a:rPr>
              <a:t>Keystroking Errors</a:t>
            </a:r>
            <a:r>
              <a:rPr lang="en-US" sz="2400">
                <a:latin typeface="Arial" charset="0"/>
                <a:cs typeface="Arial" charset="0"/>
              </a:rPr>
              <a:t>, you will earn extra credit points.</a:t>
            </a:r>
          </a:p>
          <a:p>
            <a:pPr>
              <a:lnSpc>
                <a:spcPct val="90000"/>
              </a:lnSpc>
              <a:spcBef>
                <a:spcPts val="600"/>
              </a:spcBef>
              <a:buClr>
                <a:schemeClr val="accent1"/>
              </a:buClr>
              <a:buSzPct val="80000"/>
              <a:buFont typeface="Wingdings" pitchFamily="2" charset="2"/>
              <a:buChar char="§"/>
            </a:pPr>
            <a:r>
              <a:rPr lang="en-US" sz="2400">
                <a:latin typeface="Arial" charset="0"/>
                <a:cs typeface="Arial" charset="0"/>
              </a:rPr>
              <a:t>Your course grade average will be raised by 1 percentage point up to a total of 10% for each qualifying job; for example, if your course grade is 79% and you submit one job that qualifies for extra credit due to perfect proofreading, your course grade will be raised from 79% to 80%.</a:t>
            </a:r>
          </a:p>
          <a:p>
            <a:pPr>
              <a:lnSpc>
                <a:spcPct val="90000"/>
              </a:lnSpc>
              <a:spcBef>
                <a:spcPts val="600"/>
              </a:spcBef>
              <a:buClr>
                <a:schemeClr val="accent1"/>
              </a:buClr>
              <a:buSzPct val="80000"/>
              <a:buFont typeface="Wingdings" pitchFamily="2" charset="2"/>
              <a:buChar char="§"/>
            </a:pPr>
            <a:r>
              <a:rPr lang="en-US" sz="2400">
                <a:latin typeface="Arial" charset="0"/>
                <a:cs typeface="Arial" charset="0"/>
              </a:rPr>
              <a:t>These extra credit points are very valuable and can raise your course grade average significantly.</a:t>
            </a:r>
            <a:endParaRPr lang="en-US" sz="2400">
              <a:latin typeface="Arial "/>
            </a:endParaRPr>
          </a:p>
          <a:p>
            <a:pPr>
              <a:lnSpc>
                <a:spcPct val="90000"/>
              </a:lnSpc>
              <a:spcBef>
                <a:spcPts val="600"/>
              </a:spcBef>
            </a:pPr>
            <a:r>
              <a:rPr lang="en-US" sz="2000">
                <a:latin typeface="Arial "/>
              </a:rPr>
              <a:t>		</a:t>
            </a:r>
          </a:p>
        </p:txBody>
      </p:sp>
    </p:spTree>
    <p:extLst>
      <p:ext uri="{BB962C8B-B14F-4D97-AF65-F5344CB8AC3E}">
        <p14:creationId xmlns:p14="http://schemas.microsoft.com/office/powerpoint/2010/main" val="2365661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idx="4294967295"/>
          </p:nvPr>
        </p:nvSpPr>
        <p:spPr>
          <a:xfrm>
            <a:off x="1211263" y="149225"/>
            <a:ext cx="7499350" cy="788988"/>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Document Assessment</a:t>
            </a:r>
          </a:p>
        </p:txBody>
      </p:sp>
      <p:sp>
        <p:nvSpPr>
          <p:cNvPr id="6" name="Text Box 3"/>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35</a:t>
            </a:r>
          </a:p>
        </p:txBody>
      </p:sp>
      <p:graphicFrame>
        <p:nvGraphicFramePr>
          <p:cNvPr id="7" name="Table 6"/>
          <p:cNvGraphicFramePr>
            <a:graphicFrameLocks noGrp="1"/>
          </p:cNvGraphicFramePr>
          <p:nvPr/>
        </p:nvGraphicFramePr>
        <p:xfrm>
          <a:off x="1643063" y="2955925"/>
          <a:ext cx="7097712" cy="3548063"/>
        </p:xfrm>
        <a:graphic>
          <a:graphicData uri="http://schemas.openxmlformats.org/drawingml/2006/table">
            <a:tbl>
              <a:tblPr/>
              <a:tblGrid>
                <a:gridCol w="1404938"/>
                <a:gridCol w="5692774"/>
              </a:tblGrid>
              <a:tr h="2743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ill Sans MT" pitchFamily="34" charset="0"/>
                          <a:ea typeface="Calibri" charset="0"/>
                          <a:cs typeface="Arial" charset="0"/>
                        </a:rPr>
                        <a:t>50%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pitchFamily="34" charset="0"/>
                          <a:ea typeface="Calibri" charset="0"/>
                          <a:cs typeface="Arial" charset="0"/>
                        </a:rPr>
                        <a:t>5-Minute Timed Writing, 5-Error Limit (by touch)</a:t>
                      </a:r>
                      <a:endParaRPr kumimoji="0" lang="en-US" sz="2000" b="0" i="0" u="none" strike="noStrike" cap="none" normalizeH="0" baseline="0" smtClean="0">
                        <a:ln>
                          <a:noFill/>
                        </a:ln>
                        <a:solidFill>
                          <a:schemeClr val="tx1"/>
                        </a:solidFill>
                        <a:effectLst/>
                        <a:latin typeface="Gill Sans MT" pitchFamily="34" charset="0"/>
                        <a:ea typeface="Calibri"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395252">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Gill Sans MT" pitchFamily="34" charset="0"/>
                        <a:ea typeface="Calibri"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r>
                        <a:rPr kumimoji="0" lang="en-US" sz="1400" b="0" i="0" u="none" strike="noStrike" cap="none" normalizeH="0" baseline="0" dirty="0" smtClean="0">
                          <a:ln>
                            <a:noFill/>
                          </a:ln>
                          <a:solidFill>
                            <a:schemeClr val="tx1"/>
                          </a:solidFill>
                          <a:effectLst/>
                          <a:latin typeface="Gill Sans MT" pitchFamily="34" charset="0"/>
                          <a:ea typeface="Calibri" charset="0"/>
                          <a:cs typeface="Arial" charset="0"/>
                        </a:rPr>
                        <a:t>A = 45+ wpm; B = 41-44; C = 37-40</a:t>
                      </a:r>
                      <a:r>
                        <a:rPr kumimoji="0" lang="en-US" sz="1200" b="0" i="0" u="none" strike="noStrike" cap="none" normalizeH="0" baseline="0" dirty="0" smtClean="0">
                          <a:ln>
                            <a:noFill/>
                          </a:ln>
                          <a:solidFill>
                            <a:schemeClr val="tx1"/>
                          </a:solidFill>
                          <a:effectLst/>
                          <a:latin typeface="Gill Sans MT" pitchFamily="34" charset="0"/>
                          <a:ea typeface="Calibri" charset="0"/>
                          <a:cs typeface="Arial" charset="0"/>
                        </a:rPr>
                        <a:t>; </a:t>
                      </a:r>
                      <a:r>
                        <a:rPr kumimoji="0" lang="en-US" sz="1400" b="0" i="0" u="none" strike="noStrike" cap="none" normalizeH="0" baseline="0" dirty="0" smtClean="0">
                          <a:ln>
                            <a:noFill/>
                          </a:ln>
                          <a:solidFill>
                            <a:schemeClr val="tx1"/>
                          </a:solidFill>
                          <a:effectLst/>
                          <a:latin typeface="Gill Sans MT" pitchFamily="34" charset="0"/>
                          <a:ea typeface="Calibri" charset="0"/>
                          <a:cs typeface="Arial" charset="0"/>
                        </a:rPr>
                        <a:t>D = 33-36; F = 32 or below</a:t>
                      </a:r>
                      <a:endParaRPr kumimoji="0" lang="en-US" sz="1800" b="0" i="0" u="none" strike="noStrike" cap="none" normalizeH="0" baseline="0" dirty="0" smtClean="0">
                        <a:ln>
                          <a:noFill/>
                        </a:ln>
                        <a:solidFill>
                          <a:schemeClr val="tx1"/>
                        </a:solidFill>
                        <a:effectLst/>
                        <a:latin typeface="Gill Sans MT" pitchFamily="34" charset="0"/>
                        <a:ea typeface="Calibri"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33969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Gill Sans MT" pitchFamily="34" charset="0"/>
                          <a:ea typeface="Calibri" charset="0"/>
                          <a:cs typeface="Arial" charset="0"/>
                        </a:rPr>
                        <a:t> </a:t>
                      </a:r>
                      <a:r>
                        <a:rPr kumimoji="0" lang="en-US" sz="1800" b="0" i="0" u="none" strike="noStrike" cap="none" normalizeH="0" baseline="0" smtClean="0">
                          <a:ln>
                            <a:noFill/>
                          </a:ln>
                          <a:solidFill>
                            <a:schemeClr val="tx1"/>
                          </a:solidFill>
                          <a:effectLst/>
                          <a:latin typeface="Gill Sans MT" pitchFamily="34" charset="0"/>
                          <a:ea typeface="Calibri" charset="0"/>
                          <a:cs typeface="Arial" charset="0"/>
                        </a:rPr>
                        <a:t>20%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pitchFamily="34" charset="0"/>
                          <a:ea typeface="Calibri" charset="0"/>
                          <a:cs typeface="Arial" charset="0"/>
                          <a:hlinkClick r:id="rId3"/>
                        </a:rPr>
                        <a:t>Document Processing Tests</a:t>
                      </a:r>
                      <a:endParaRPr kumimoji="0" lang="en-US" sz="1800" b="0" i="0" u="none" strike="noStrike" cap="none" normalizeH="0" baseline="0" smtClean="0">
                        <a:ln>
                          <a:noFill/>
                        </a:ln>
                        <a:solidFill>
                          <a:schemeClr val="tx1"/>
                        </a:solidFill>
                        <a:effectLst/>
                        <a:latin typeface="Gill Sans MT" pitchFamily="34" charset="0"/>
                        <a:ea typeface="Calibri" charset="0"/>
                        <a:cs typeface="Arial" charset="0"/>
                      </a:endParaRPr>
                    </a:p>
                  </a:txBody>
                  <a:tcPr marL="68580" marR="68580" marT="0" marB="0" horzOverflow="overflow">
                    <a:lnL>
                      <a:noFill/>
                    </a:lnL>
                    <a:lnR>
                      <a:noFill/>
                    </a:lnR>
                    <a:lnT>
                      <a:noFill/>
                    </a:lnT>
                    <a:lnB>
                      <a:noFill/>
                    </a:lnB>
                    <a:lnTlToBr>
                      <a:noFill/>
                    </a:lnTlToBr>
                    <a:lnBlToTr>
                      <a:noFill/>
                    </a:lnBlToTr>
                    <a:noFill/>
                  </a:tcPr>
                </a:tc>
              </a:tr>
              <a:tr h="33969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ill Sans MT" pitchFamily="34" charset="0"/>
                          <a:ea typeface="Calibri" charset="0"/>
                          <a:cs typeface="Arial" charset="0"/>
                        </a:rPr>
                        <a:t>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pitchFamily="34" charset="0"/>
                          <a:ea typeface="Calibri" charset="0"/>
                          <a:cs typeface="Arial" charset="0"/>
                          <a:hlinkClick r:id="rId3"/>
                        </a:rPr>
                        <a:t>Practice Document Processing Tests</a:t>
                      </a:r>
                      <a:endParaRPr kumimoji="0" lang="en-US" sz="1800" b="0" i="0" u="none" strike="noStrike" cap="none" normalizeH="0" baseline="0" smtClean="0">
                        <a:ln>
                          <a:noFill/>
                        </a:ln>
                        <a:solidFill>
                          <a:schemeClr val="tx1"/>
                        </a:solidFill>
                        <a:effectLst/>
                        <a:latin typeface="Gill Sans MT" pitchFamily="34" charset="0"/>
                        <a:ea typeface="Calibri" charset="0"/>
                        <a:cs typeface="Arial" charset="0"/>
                      </a:endParaRPr>
                    </a:p>
                  </a:txBody>
                  <a:tcPr marL="68580" marR="68580" marT="0" marB="0" horzOverflow="overflow">
                    <a:lnL>
                      <a:noFill/>
                    </a:lnL>
                    <a:lnR>
                      <a:noFill/>
                    </a:lnR>
                    <a:lnT>
                      <a:noFill/>
                    </a:lnT>
                    <a:lnB>
                      <a:noFill/>
                    </a:lnB>
                    <a:lnTlToBr>
                      <a:noFill/>
                    </a:lnTlToBr>
                    <a:lnBlToTr>
                      <a:noFill/>
                    </a:lnBlToTr>
                    <a:noFill/>
                  </a:tcPr>
                </a:tc>
              </a:tr>
              <a:tr h="32064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pitchFamily="34" charset="0"/>
                          <a:ea typeface="Calibri" charset="0"/>
                          <a:cs typeface="Arial" charset="0"/>
                        </a:rPr>
                        <a:t>10%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ill Sans MT" pitchFamily="34" charset="0"/>
                          <a:ea typeface="Calibri" charset="0"/>
                          <a:cs typeface="Arial" charset="0"/>
                        </a:rPr>
                        <a:t>Document Processing Jobs</a:t>
                      </a:r>
                      <a:endParaRPr kumimoji="0" lang="en-US" sz="2000" b="0" i="0" u="none" strike="noStrike" cap="none" normalizeH="0" baseline="0" dirty="0" smtClean="0">
                        <a:ln>
                          <a:noFill/>
                        </a:ln>
                        <a:solidFill>
                          <a:schemeClr val="tx1"/>
                        </a:solidFill>
                        <a:effectLst/>
                        <a:latin typeface="Gill Sans MT" pitchFamily="34" charset="0"/>
                        <a:ea typeface="Calibri"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31845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ill Sans MT" pitchFamily="34" charset="0"/>
                          <a:ea typeface="Calibri" charset="0"/>
                          <a:cs typeface="Arial" charset="0"/>
                        </a:rPr>
                        <a:t>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ill Sans MT" pitchFamily="34" charset="0"/>
                          <a:ea typeface="Calibri" charset="0"/>
                          <a:cs typeface="Arial" charset="0"/>
                          <a:hlinkClick r:id="rId4"/>
                        </a:rPr>
                        <a:t>Proofreading Checks</a:t>
                      </a:r>
                      <a:endParaRPr kumimoji="0" lang="en-US" sz="1800" b="0" i="0" u="none" strike="noStrike" cap="none" normalizeH="0" baseline="0" dirty="0" smtClean="0">
                        <a:ln>
                          <a:noFill/>
                        </a:ln>
                        <a:solidFill>
                          <a:schemeClr val="tx1"/>
                        </a:solidFill>
                        <a:effectLst/>
                        <a:latin typeface="Gill Sans MT" pitchFamily="34" charset="0"/>
                        <a:ea typeface="Calibri" charset="0"/>
                        <a:cs typeface="Arial" charset="0"/>
                      </a:endParaRPr>
                    </a:p>
                  </a:txBody>
                  <a:tcPr marL="68580" marR="68580" marT="0" marB="0" horzOverflow="overflow">
                    <a:lnL>
                      <a:noFill/>
                    </a:lnL>
                    <a:lnR>
                      <a:noFill/>
                    </a:lnR>
                    <a:lnT>
                      <a:noFill/>
                    </a:lnT>
                    <a:lnB>
                      <a:noFill/>
                    </a:lnB>
                    <a:lnTlToBr>
                      <a:noFill/>
                    </a:lnTlToBr>
                    <a:lnBlToTr>
                      <a:noFill/>
                    </a:lnBlToTr>
                    <a:noFill/>
                  </a:tcPr>
                </a:tc>
              </a:tr>
              <a:tr h="51031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ill Sans MT" pitchFamily="34" charset="0"/>
                          <a:ea typeface="Calibri" charset="0"/>
                          <a:cs typeface="Arial" charset="0"/>
                        </a:rPr>
                        <a:t>10%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ill Sans MT" pitchFamily="34" charset="0"/>
                          <a:ea typeface="Calibri" charset="0"/>
                          <a:cs typeface="Arial" charset="0"/>
                        </a:rPr>
                        <a:t>Skillbuilding</a:t>
                      </a:r>
                    </a:p>
                  </a:txBody>
                  <a:tcPr marL="68580" marR="68580" marT="0" marB="0" horzOverflow="overflow">
                    <a:lnL>
                      <a:noFill/>
                    </a:lnL>
                    <a:lnR>
                      <a:noFill/>
                    </a:lnR>
                    <a:lnT>
                      <a:noFill/>
                    </a:lnT>
                    <a:lnB>
                      <a:noFill/>
                    </a:lnB>
                    <a:lnTlToBr>
                      <a:noFill/>
                    </a:lnTlToBr>
                    <a:lnBlToTr>
                      <a:noFill/>
                    </a:lnBlToTr>
                    <a:noFill/>
                  </a:tcPr>
                </a:tc>
              </a:tr>
              <a:tr h="55284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B050"/>
                          </a:solidFill>
                          <a:effectLst/>
                          <a:latin typeface="Gill Sans MT" pitchFamily="34" charset="0"/>
                          <a:ea typeface="Calibri" charset="0"/>
                          <a:cs typeface="Arial" charset="0"/>
                        </a:rPr>
                        <a:t>Up to +10%</a:t>
                      </a:r>
                      <a:r>
                        <a:rPr kumimoji="0" lang="en-US" sz="1800" b="1" i="0" u="none" strike="noStrike" cap="none" normalizeH="0" baseline="0" smtClean="0">
                          <a:ln>
                            <a:noFill/>
                          </a:ln>
                          <a:solidFill>
                            <a:srgbClr val="00B050"/>
                          </a:solidFill>
                          <a:effectLst/>
                          <a:latin typeface="Gill Sans MT" pitchFamily="34" charset="0"/>
                          <a:ea typeface="Calibri" charset="0"/>
                          <a:cs typeface="Times New Roman" pitchFamily="18" charset="0"/>
                        </a:rPr>
                        <a:t> </a:t>
                      </a:r>
                      <a:endParaRPr kumimoji="0" lang="en-US" sz="2000" b="0" i="0" u="none" strike="noStrike" cap="none" normalizeH="0" baseline="0" smtClean="0">
                        <a:ln>
                          <a:noFill/>
                        </a:ln>
                        <a:solidFill>
                          <a:srgbClr val="00B050"/>
                        </a:solidFill>
                        <a:effectLst/>
                        <a:latin typeface="Gill Sans MT" pitchFamily="34" charset="0"/>
                        <a:ea typeface="Calibri"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50"/>
                          </a:solidFill>
                          <a:effectLst/>
                          <a:latin typeface="Gill Sans MT" pitchFamily="34" charset="0"/>
                          <a:ea typeface="Calibri" charset="0"/>
                          <a:cs typeface="Arial" charset="0"/>
                        </a:rPr>
                        <a:t>Extra Credit</a:t>
                      </a:r>
                      <a:r>
                        <a:rPr kumimoji="0" lang="en-US" sz="1600" b="0" i="0" u="none" strike="noStrike" cap="none" normalizeH="0" baseline="0" dirty="0" smtClean="0">
                          <a:ln>
                            <a:noFill/>
                          </a:ln>
                          <a:solidFill>
                            <a:srgbClr val="00B050"/>
                          </a:solidFill>
                          <a:effectLst/>
                          <a:latin typeface="Gill Sans MT" pitchFamily="34" charset="0"/>
                          <a:ea typeface="Calibri" charset="0"/>
                          <a:cs typeface="Arial" charset="0"/>
                        </a:rPr>
                        <a:t>: </a:t>
                      </a:r>
                      <a:r>
                        <a:rPr kumimoji="0" lang="en-US" sz="1600" b="0" i="0" u="none" strike="noStrike" cap="none" normalizeH="0" baseline="0" dirty="0" smtClean="0">
                          <a:ln>
                            <a:noFill/>
                          </a:ln>
                          <a:solidFill>
                            <a:srgbClr val="00B050"/>
                          </a:solidFill>
                          <a:effectLst/>
                          <a:latin typeface="Gill Sans MT" pitchFamily="34" charset="0"/>
                          <a:ea typeface="Calibri" charset="0"/>
                          <a:cs typeface="Times New Roman" pitchFamily="18" charset="0"/>
                        </a:rPr>
                        <a:t>extra Proofreading Checks, documents, and skillbuilding</a:t>
                      </a:r>
                      <a:endParaRPr kumimoji="0" lang="en-US" sz="2000" b="0" i="0" u="none" strike="noStrike" cap="none" normalizeH="0" baseline="0" dirty="0" smtClean="0">
                        <a:ln>
                          <a:noFill/>
                        </a:ln>
                        <a:solidFill>
                          <a:srgbClr val="00B050"/>
                        </a:solidFill>
                        <a:effectLst/>
                        <a:latin typeface="Gill Sans MT" pitchFamily="34" charset="0"/>
                        <a:ea typeface="Calibri"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4968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Gill Sans MT" pitchFamily="34" charset="0"/>
                          <a:ea typeface="Calibri" charset="0"/>
                          <a:cs typeface="Times New Roman" pitchFamily="18" charset="0"/>
                        </a:rPr>
                        <a:t>Up to -10% </a:t>
                      </a:r>
                      <a:endParaRPr kumimoji="0" lang="en-US" sz="2000" b="0" i="0" u="none" strike="noStrike" cap="none" normalizeH="0" baseline="0" smtClean="0">
                        <a:ln>
                          <a:noFill/>
                        </a:ln>
                        <a:solidFill>
                          <a:schemeClr val="tx1"/>
                        </a:solidFill>
                        <a:effectLst/>
                        <a:latin typeface="Gill Sans MT" pitchFamily="34" charset="0"/>
                        <a:ea typeface="Calibri"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Gill Sans MT" pitchFamily="34" charset="0"/>
                          <a:ea typeface="Calibri" charset="0"/>
                          <a:cs typeface="Times New Roman" pitchFamily="18" charset="0"/>
                        </a:rPr>
                        <a:t>Attendance Deductions</a:t>
                      </a:r>
                      <a:endParaRPr kumimoji="0" lang="en-US" sz="2000" b="0" i="0" u="none" strike="noStrike" cap="none" normalizeH="0" baseline="0" dirty="0" smtClean="0">
                        <a:ln>
                          <a:noFill/>
                        </a:ln>
                        <a:solidFill>
                          <a:schemeClr val="tx1"/>
                        </a:solidFill>
                        <a:effectLst/>
                        <a:latin typeface="Gill Sans MT" pitchFamily="34" charset="0"/>
                        <a:ea typeface="Calibri"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42007" name="Text Box 23" descr="Rectangle: Click to edit Master text styles&#10;Second level&#10;Third level&#10;Fourth level&#10;Fifth level"/>
          <p:cNvSpPr txBox="1">
            <a:spLocks noChangeArrowheads="1"/>
          </p:cNvSpPr>
          <p:nvPr/>
        </p:nvSpPr>
        <p:spPr bwMode="auto">
          <a:xfrm>
            <a:off x="1168400" y="1077913"/>
            <a:ext cx="779462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65125" indent="-28257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buClr>
                <a:schemeClr val="accent1"/>
              </a:buClr>
              <a:buSzPct val="80000"/>
              <a:buFont typeface="Wingdings" pitchFamily="2" charset="2"/>
              <a:buChar char="§"/>
            </a:pPr>
            <a:r>
              <a:rPr lang="en-US">
                <a:latin typeface="Arial "/>
              </a:rPr>
              <a:t>All document jobs must be </a:t>
            </a:r>
            <a:r>
              <a:rPr lang="en-US">
                <a:solidFill>
                  <a:schemeClr val="accent2"/>
                </a:solidFill>
                <a:latin typeface="Arial "/>
              </a:rPr>
              <a:t>mailable</a:t>
            </a:r>
            <a:r>
              <a:rPr lang="en-US">
                <a:latin typeface="Arial "/>
              </a:rPr>
              <a:t> (free of formatting or “visible” keystroking errors) to earn an A</a:t>
            </a:r>
            <a:r>
              <a:rPr lang="en-US">
                <a:latin typeface="Arial" charset="0"/>
                <a:cs typeface="Arial" charset="0"/>
              </a:rPr>
              <a:t>.</a:t>
            </a:r>
          </a:p>
          <a:p>
            <a:pPr>
              <a:lnSpc>
                <a:spcPct val="90000"/>
              </a:lnSpc>
              <a:spcBef>
                <a:spcPts val="600"/>
              </a:spcBef>
              <a:buClr>
                <a:schemeClr val="accent1"/>
              </a:buClr>
              <a:buSzPct val="80000"/>
              <a:buFont typeface="Wingdings" pitchFamily="2" charset="2"/>
              <a:buChar char="§"/>
            </a:pPr>
            <a:r>
              <a:rPr lang="en-US">
                <a:latin typeface="Arial "/>
              </a:rPr>
              <a:t>A document assigned a D or F may be edited and resubmitted once (unless it is a Proofreading Check). The lower grade will be dropped. </a:t>
            </a:r>
          </a:p>
          <a:p>
            <a:pPr>
              <a:lnSpc>
                <a:spcPct val="90000"/>
              </a:lnSpc>
              <a:spcBef>
                <a:spcPts val="600"/>
              </a:spcBef>
              <a:buClr>
                <a:schemeClr val="accent1"/>
              </a:buClr>
              <a:buSzPct val="80000"/>
              <a:buFont typeface="Wingdings" pitchFamily="2" charset="2"/>
              <a:buChar char="§"/>
            </a:pPr>
            <a:r>
              <a:rPr lang="en-US">
                <a:ea typeface="Calibri" pitchFamily="34" charset="0"/>
                <a:cs typeface="Arial" charset="0"/>
              </a:rPr>
              <a:t>If a document processing job includes keystroking or formatting errors, the severity of the error is considered when assigning a grade.</a:t>
            </a:r>
            <a:endParaRPr lang="en-US" sz="2400">
              <a:latin typeface="Arial "/>
            </a:endParaRPr>
          </a:p>
          <a:p>
            <a:pPr>
              <a:lnSpc>
                <a:spcPct val="90000"/>
              </a:lnSpc>
              <a:spcBef>
                <a:spcPts val="600"/>
              </a:spcBef>
            </a:pPr>
            <a:r>
              <a:rPr lang="en-US" sz="2000">
                <a:latin typeface="Arial "/>
              </a:rPr>
              <a:t>		</a:t>
            </a:r>
          </a:p>
        </p:txBody>
      </p:sp>
    </p:spTree>
    <p:extLst>
      <p:ext uri="{BB962C8B-B14F-4D97-AF65-F5344CB8AC3E}">
        <p14:creationId xmlns:p14="http://schemas.microsoft.com/office/powerpoint/2010/main" val="2963741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p:cNvSpPr>
          <p:nvPr>
            <p:ph type="title" idx="4294967295"/>
          </p:nvPr>
        </p:nvSpPr>
        <p:spPr>
          <a:xfrm>
            <a:off x="1158875" y="0"/>
            <a:ext cx="7499350" cy="839788"/>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Assigning Grades</a:t>
            </a:r>
          </a:p>
        </p:txBody>
      </p:sp>
      <p:sp>
        <p:nvSpPr>
          <p:cNvPr id="43011" name="Rectangle 3" descr="Rectangle: Click to edit Master text styles&#10;Second level&#10;Third level&#10;Fourth level&#10;Fifth level"/>
          <p:cNvSpPr>
            <a:spLocks noGrp="1" noChangeArrowheads="1"/>
          </p:cNvSpPr>
          <p:nvPr>
            <p:ph type="body" idx="4294967295"/>
          </p:nvPr>
        </p:nvSpPr>
        <p:spPr>
          <a:xfrm>
            <a:off x="1149350" y="1023938"/>
            <a:ext cx="7643813" cy="1371600"/>
          </a:xfrm>
        </p:spPr>
        <p:txBody>
          <a:bodyPr/>
          <a:lstStyle/>
          <a:p>
            <a:pPr eaLnBrk="1" hangingPunct="1">
              <a:lnSpc>
                <a:spcPct val="90000"/>
              </a:lnSpc>
              <a:buFont typeface="Wingdings" pitchFamily="2" charset="2"/>
              <a:buChar char="§"/>
            </a:pPr>
            <a:r>
              <a:rPr lang="en-US" sz="2000"/>
              <a:t>This document processing job (Correspondence 30-19) would be assigned a “B-” due to two formatting errors even though GDP reports zero keystroking errors. The second error is more serious that the first in terms of mailability. </a:t>
            </a:r>
          </a:p>
          <a:p>
            <a:pPr eaLnBrk="1" hangingPunct="1">
              <a:lnSpc>
                <a:spcPct val="90000"/>
              </a:lnSpc>
              <a:buFont typeface="Wingdings" pitchFamily="2" charset="2"/>
              <a:buChar char="§"/>
            </a:pPr>
            <a:r>
              <a:rPr lang="en-US" sz="2000"/>
              <a:t>Non-printing errors such as trailing spaces at the end of paragraphs and extra hard returns at the end of a document are not charged as errors for assessment purposes.</a:t>
            </a:r>
          </a:p>
        </p:txBody>
      </p:sp>
      <p:sp>
        <p:nvSpPr>
          <p:cNvPr id="5" name="Text Box 4"/>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36</a:t>
            </a:r>
          </a:p>
        </p:txBody>
      </p:sp>
      <p:pic>
        <p:nvPicPr>
          <p:cNvPr id="430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3" y="3189288"/>
            <a:ext cx="6524625" cy="3378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828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idx="4294967295"/>
          </p:nvPr>
        </p:nvSpPr>
        <p:spPr>
          <a:xfrm>
            <a:off x="1211263" y="149225"/>
            <a:ext cx="7499350" cy="788988"/>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Gradebook Features</a:t>
            </a:r>
          </a:p>
        </p:txBody>
      </p:sp>
      <p:sp>
        <p:nvSpPr>
          <p:cNvPr id="6" name="Text Box 3"/>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37</a:t>
            </a:r>
          </a:p>
        </p:txBody>
      </p:sp>
      <p:sp>
        <p:nvSpPr>
          <p:cNvPr id="44036" name="Text Box 4" descr="Rectangle: Click to edit Master text styles&#10;Second level&#10;Third level&#10;Fourth level&#10;Fifth level"/>
          <p:cNvSpPr txBox="1">
            <a:spLocks noChangeArrowheads="1"/>
          </p:cNvSpPr>
          <p:nvPr/>
        </p:nvSpPr>
        <p:spPr bwMode="auto">
          <a:xfrm>
            <a:off x="1082675" y="939800"/>
            <a:ext cx="77946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6512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pPr>
            <a:r>
              <a:rPr lang="en-US" sz="1600">
                <a:latin typeface="Arial "/>
              </a:rPr>
              <a:t>If your instructor is using GDP’s Gradebook feature, your Portfolio will include some additional information—under each document title, a Grading Category name is listed; under the date, special abbreviations are included; under the Grade column, grades are posted.</a:t>
            </a:r>
            <a:endParaRPr lang="en-US" sz="1600">
              <a:latin typeface="Arial" charset="0"/>
              <a:cs typeface="Arial" charset="0"/>
            </a:endParaRPr>
          </a:p>
          <a:p>
            <a:pPr>
              <a:lnSpc>
                <a:spcPct val="90000"/>
              </a:lnSpc>
              <a:spcBef>
                <a:spcPts val="600"/>
              </a:spcBef>
            </a:pPr>
            <a:r>
              <a:rPr lang="en-US" sz="2000">
                <a:latin typeface="Arial "/>
              </a:rPr>
              <a:t>		</a:t>
            </a:r>
          </a:p>
        </p:txBody>
      </p:sp>
      <p:pic>
        <p:nvPicPr>
          <p:cNvPr id="440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263" y="2046288"/>
            <a:ext cx="6924675" cy="440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591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730500"/>
            <a:ext cx="7923212"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3"/>
          <p:cNvSpPr>
            <a:spLocks noGrp="1"/>
          </p:cNvSpPr>
          <p:nvPr>
            <p:ph type="title" idx="4294967295"/>
          </p:nvPr>
        </p:nvSpPr>
        <p:spPr>
          <a:xfrm>
            <a:off x="1211263" y="149225"/>
            <a:ext cx="7499350" cy="788988"/>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Grading Category</a:t>
            </a:r>
          </a:p>
        </p:txBody>
      </p:sp>
      <p:sp>
        <p:nvSpPr>
          <p:cNvPr id="6" name="Text Box 4"/>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38</a:t>
            </a:r>
          </a:p>
        </p:txBody>
      </p:sp>
      <p:sp>
        <p:nvSpPr>
          <p:cNvPr id="45061" name="Text Box 5" descr="Rectangle: Click to edit Master text styles&#10;Second level&#10;Third level&#10;Fourth level&#10;Fifth level"/>
          <p:cNvSpPr txBox="1">
            <a:spLocks noChangeArrowheads="1"/>
          </p:cNvSpPr>
          <p:nvPr/>
        </p:nvSpPr>
        <p:spPr bwMode="auto">
          <a:xfrm>
            <a:off x="1349375" y="928688"/>
            <a:ext cx="7464425"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65125" indent="-28257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buClr>
                <a:schemeClr val="accent1"/>
              </a:buClr>
              <a:buSzPct val="80000"/>
              <a:buFont typeface="Wingdings" pitchFamily="2" charset="2"/>
              <a:buChar char="§"/>
            </a:pPr>
            <a:r>
              <a:rPr lang="en-US">
                <a:latin typeface="Arial "/>
              </a:rPr>
              <a:t>Grading Category names correspond to each grading category in the course outline.</a:t>
            </a:r>
          </a:p>
          <a:p>
            <a:pPr>
              <a:lnSpc>
                <a:spcPct val="90000"/>
              </a:lnSpc>
              <a:spcBef>
                <a:spcPts val="600"/>
              </a:spcBef>
              <a:buClr>
                <a:schemeClr val="accent1"/>
              </a:buClr>
              <a:buSzPct val="80000"/>
              <a:buFont typeface="Wingdings" pitchFamily="2" charset="2"/>
              <a:buChar char="§"/>
            </a:pPr>
            <a:r>
              <a:rPr lang="en-US">
                <a:latin typeface="Arial "/>
                <a:cs typeface="Arial" charset="0"/>
              </a:rPr>
              <a:t>Being aware of a Grading Category and its grading weight helps you understand where best to concentrate your efforts. In this example, the student should focus on raising the D grade for the Timed Writing category, which is weighted at 50% of the final grade.</a:t>
            </a:r>
            <a:endParaRPr lang="en-US">
              <a:latin typeface="Arial" charset="0"/>
              <a:cs typeface="Arial" charset="0"/>
            </a:endParaRPr>
          </a:p>
          <a:p>
            <a:pPr>
              <a:lnSpc>
                <a:spcPct val="90000"/>
              </a:lnSpc>
              <a:spcBef>
                <a:spcPts val="600"/>
              </a:spcBef>
            </a:pPr>
            <a:r>
              <a:rPr lang="en-US">
                <a:latin typeface="Arial "/>
              </a:rPr>
              <a:t>		</a:t>
            </a:r>
          </a:p>
        </p:txBody>
      </p:sp>
      <p:pic>
        <p:nvPicPr>
          <p:cNvPr id="4506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038" y="4441825"/>
            <a:ext cx="2619375" cy="2257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45063" name="AutoShape 7"/>
          <p:cNvCxnSpPr>
            <a:cxnSpLocks noChangeShapeType="1"/>
          </p:cNvCxnSpPr>
          <p:nvPr/>
        </p:nvCxnSpPr>
        <p:spPr bwMode="auto">
          <a:xfrm rot="16200000" flipH="1">
            <a:off x="5177631" y="3667919"/>
            <a:ext cx="1106488" cy="488950"/>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84876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idx="4294967295"/>
          </p:nvPr>
        </p:nvSpPr>
        <p:spPr>
          <a:xfrm>
            <a:off x="1211263" y="149225"/>
            <a:ext cx="7499350" cy="788988"/>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Abbreviations</a:t>
            </a:r>
          </a:p>
        </p:txBody>
      </p:sp>
      <p:sp>
        <p:nvSpPr>
          <p:cNvPr id="6" name="Text Box 3"/>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39</a:t>
            </a:r>
          </a:p>
        </p:txBody>
      </p:sp>
      <p:sp>
        <p:nvSpPr>
          <p:cNvPr id="46084" name="Text Box 4" descr="Rectangle: Click to edit Master text styles&#10;Second level&#10;Third level&#10;Fourth level&#10;Fifth level"/>
          <p:cNvSpPr txBox="1">
            <a:spLocks noChangeArrowheads="1"/>
          </p:cNvSpPr>
          <p:nvPr/>
        </p:nvSpPr>
        <p:spPr bwMode="auto">
          <a:xfrm>
            <a:off x="1338263" y="982663"/>
            <a:ext cx="7285037"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65125" indent="-28257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buClr>
                <a:schemeClr val="accent1"/>
              </a:buClr>
              <a:buSzPct val="80000"/>
              <a:buFont typeface="Wingdings" pitchFamily="2" charset="2"/>
              <a:buChar char="§"/>
            </a:pPr>
            <a:r>
              <a:rPr lang="en-US">
                <a:latin typeface="Arial "/>
              </a:rPr>
              <a:t>Under the Date column, an </a:t>
            </a:r>
            <a:r>
              <a:rPr lang="en-US" b="1">
                <a:solidFill>
                  <a:srgbClr val="0066FF"/>
                </a:solidFill>
                <a:latin typeface="Arial "/>
              </a:rPr>
              <a:t>R</a:t>
            </a:r>
            <a:r>
              <a:rPr lang="en-US">
                <a:latin typeface="Arial "/>
              </a:rPr>
              <a:t> means that item is required.</a:t>
            </a:r>
          </a:p>
          <a:p>
            <a:pPr>
              <a:lnSpc>
                <a:spcPct val="90000"/>
              </a:lnSpc>
              <a:spcBef>
                <a:spcPts val="600"/>
              </a:spcBef>
              <a:buClr>
                <a:schemeClr val="accent1"/>
              </a:buClr>
              <a:buSzPct val="80000"/>
              <a:buFont typeface="Wingdings" pitchFamily="2" charset="2"/>
              <a:buChar char="§"/>
            </a:pPr>
            <a:r>
              <a:rPr lang="en-US">
                <a:latin typeface="Arial "/>
              </a:rPr>
              <a:t>Under the Date column, a </a:t>
            </a:r>
            <a:r>
              <a:rPr lang="en-US" b="1">
                <a:solidFill>
                  <a:srgbClr val="0066FF"/>
                </a:solidFill>
                <a:latin typeface="Arial "/>
              </a:rPr>
              <a:t>C</a:t>
            </a:r>
            <a:r>
              <a:rPr lang="en-US">
                <a:latin typeface="Arial "/>
              </a:rPr>
              <a:t> means that item has been designated as an exercise or job that is graded based upon whether or not it was completed—a completed item is assigned an A unless a late penalty has been enforced if it was submitted late.</a:t>
            </a:r>
          </a:p>
          <a:p>
            <a:pPr>
              <a:lnSpc>
                <a:spcPct val="90000"/>
              </a:lnSpc>
              <a:spcBef>
                <a:spcPts val="600"/>
              </a:spcBef>
            </a:pPr>
            <a:r>
              <a:rPr lang="en-US" sz="2000">
                <a:latin typeface="Arial "/>
              </a:rPr>
              <a:t>		</a:t>
            </a:r>
          </a:p>
        </p:txBody>
      </p:sp>
      <p:pic>
        <p:nvPicPr>
          <p:cNvPr id="460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25" y="2413000"/>
            <a:ext cx="6096000" cy="428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22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idx="4294967295"/>
          </p:nvPr>
        </p:nvSpPr>
        <p:spPr>
          <a:xfrm>
            <a:off x="1243013" y="0"/>
            <a:ext cx="749935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GDP on a Mac</a:t>
            </a:r>
          </a:p>
        </p:txBody>
      </p:sp>
      <p:sp>
        <p:nvSpPr>
          <p:cNvPr id="10243" name="Rectangle 3" descr="Rectangle: Click to edit Master text styles&#10;Second level&#10;Third level&#10;Fourth level&#10;Fifth level"/>
          <p:cNvSpPr>
            <a:spLocks noGrp="1" noChangeArrowheads="1"/>
          </p:cNvSpPr>
          <p:nvPr>
            <p:ph type="body" idx="4294967295"/>
          </p:nvPr>
        </p:nvSpPr>
        <p:spPr>
          <a:xfrm>
            <a:off x="1039813" y="1169988"/>
            <a:ext cx="7561262" cy="4837112"/>
          </a:xfrm>
          <a:noFill/>
        </p:spPr>
        <p:txBody>
          <a:bodyPr/>
          <a:lstStyle/>
          <a:p>
            <a:pPr eaLnBrk="1" hangingPunct="1">
              <a:lnSpc>
                <a:spcPct val="90000"/>
              </a:lnSpc>
              <a:spcAft>
                <a:spcPts val="1200"/>
              </a:spcAft>
              <a:buFont typeface="Wingdings" pitchFamily="2" charset="2"/>
              <a:buChar char="§"/>
            </a:pPr>
            <a:r>
              <a:rPr lang="en-US" sz="2400">
                <a:latin typeface="Arial "/>
              </a:rPr>
              <a:t>GDP is entirely Web-based, and you can complete all skillbuilding using the GDP Web site, a high-speed Internet connection, and your textbook.</a:t>
            </a:r>
          </a:p>
          <a:p>
            <a:pPr eaLnBrk="1" hangingPunct="1">
              <a:lnSpc>
                <a:spcPct val="90000"/>
              </a:lnSpc>
              <a:spcAft>
                <a:spcPts val="1200"/>
              </a:spcAft>
              <a:buFont typeface="Wingdings" pitchFamily="2" charset="2"/>
              <a:buChar char="§"/>
            </a:pPr>
            <a:r>
              <a:rPr lang="en-US" sz="2400">
                <a:latin typeface="Arial "/>
              </a:rPr>
              <a:t>To complete any document processing jobs in Lessons 21 to 120, consider using Boot Camp to create a Windows bootable partition on the Mac hard drive where the Windows version of Word could be installed. For details, visit </a:t>
            </a:r>
            <a:r>
              <a:rPr lang="en-US" sz="2400">
                <a:latin typeface="Arial "/>
                <a:hlinkClick r:id="rId3"/>
              </a:rPr>
              <a:t>http://www.apple.com/support/bootcamp/</a:t>
            </a:r>
            <a:r>
              <a:rPr lang="en-US" sz="2400">
                <a:latin typeface="Arial "/>
              </a:rPr>
              <a:t>. </a:t>
            </a:r>
          </a:p>
          <a:p>
            <a:pPr eaLnBrk="1" hangingPunct="1">
              <a:lnSpc>
                <a:spcPct val="90000"/>
              </a:lnSpc>
              <a:spcAft>
                <a:spcPts val="1200"/>
              </a:spcAft>
              <a:buFont typeface="Wingdings" pitchFamily="2" charset="2"/>
              <a:buChar char="§"/>
            </a:pPr>
            <a:r>
              <a:rPr lang="en-US" sz="2400">
                <a:latin typeface="Arial "/>
              </a:rPr>
              <a:t>Alternatively, if you have access to a PC with Word 2007 or 2010 installed, you could use a Mac to complete skillbuilding and a PC to complete document processing activities.</a:t>
            </a:r>
          </a:p>
        </p:txBody>
      </p:sp>
      <p:sp>
        <p:nvSpPr>
          <p:cNvPr id="4" name="Text Box 4"/>
          <p:cNvSpPr txBox="1"/>
          <p:nvPr/>
        </p:nvSpPr>
        <p:spPr>
          <a:xfrm>
            <a:off x="8580438" y="6340475"/>
            <a:ext cx="500062" cy="368300"/>
          </a:xfrm>
          <a:prstGeom prst="rect">
            <a:avLst/>
          </a:prstGeom>
          <a:noFill/>
        </p:spPr>
        <p:txBody>
          <a:bodyPr>
            <a:spAutoFit/>
          </a:bodyPr>
          <a:lstStyle/>
          <a:p>
            <a:pPr>
              <a:defRPr/>
            </a:pPr>
            <a:r>
              <a:rPr lang="en-US" dirty="0">
                <a:solidFill>
                  <a:schemeClr val="bg1">
                    <a:lumMod val="65000"/>
                  </a:schemeClr>
                </a:solidFill>
              </a:rPr>
              <a:t>4</a:t>
            </a:r>
          </a:p>
        </p:txBody>
      </p:sp>
    </p:spTree>
    <p:extLst>
      <p:ext uri="{BB962C8B-B14F-4D97-AF65-F5344CB8AC3E}">
        <p14:creationId xmlns:p14="http://schemas.microsoft.com/office/powerpoint/2010/main" val="3273612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3705225"/>
            <a:ext cx="8447088" cy="2025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3"/>
          <p:cNvSpPr>
            <a:spLocks noGrp="1"/>
          </p:cNvSpPr>
          <p:nvPr>
            <p:ph type="title" idx="4294967295"/>
          </p:nvPr>
        </p:nvSpPr>
        <p:spPr>
          <a:xfrm>
            <a:off x="1211263" y="149225"/>
            <a:ext cx="7499350" cy="788988"/>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Icons</a:t>
            </a:r>
          </a:p>
        </p:txBody>
      </p:sp>
      <p:sp>
        <p:nvSpPr>
          <p:cNvPr id="6" name="Text Box 4"/>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40</a:t>
            </a:r>
          </a:p>
        </p:txBody>
      </p:sp>
      <p:sp>
        <p:nvSpPr>
          <p:cNvPr id="47109" name="Text Box 5" descr="Rectangle: Click to edit Master text styles&#10;Second level&#10;Third level&#10;Fourth level&#10;Fifth level"/>
          <p:cNvSpPr txBox="1">
            <a:spLocks noChangeArrowheads="1"/>
          </p:cNvSpPr>
          <p:nvPr/>
        </p:nvSpPr>
        <p:spPr bwMode="auto">
          <a:xfrm>
            <a:off x="1327150" y="1174750"/>
            <a:ext cx="7593013"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65125" indent="-28257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buClr>
                <a:schemeClr val="accent1"/>
              </a:buClr>
              <a:buSzPct val="80000"/>
              <a:buFont typeface="Wingdings" pitchFamily="2" charset="2"/>
              <a:buChar char="§"/>
            </a:pPr>
            <a:r>
              <a:rPr lang="en-US"/>
              <a:t>When students use the Expand arrow to see a complete listing of multiple attempts for any item, u</a:t>
            </a:r>
            <a:r>
              <a:rPr lang="en-US">
                <a:latin typeface="Arial "/>
              </a:rPr>
              <a:t>nder the Attempt column, a </a:t>
            </a:r>
            <a:r>
              <a:rPr lang="en-US" sz="2400">
                <a:solidFill>
                  <a:srgbClr val="00B050"/>
                </a:solidFill>
                <a:latin typeface="Arial "/>
                <a:sym typeface="Webdings" pitchFamily="18" charset="2"/>
              </a:rPr>
              <a:t></a:t>
            </a:r>
            <a:r>
              <a:rPr lang="en-US"/>
              <a:t>designates the “Used in Grading” best attempt for grading purposes</a:t>
            </a:r>
            <a:r>
              <a:rPr lang="en-US">
                <a:latin typeface="Arial "/>
              </a:rPr>
              <a:t>.</a:t>
            </a:r>
          </a:p>
          <a:p>
            <a:pPr>
              <a:lnSpc>
                <a:spcPct val="90000"/>
              </a:lnSpc>
              <a:spcBef>
                <a:spcPts val="600"/>
              </a:spcBef>
              <a:buClr>
                <a:schemeClr val="accent1"/>
              </a:buClr>
              <a:buSzPct val="80000"/>
              <a:buFont typeface="Wingdings" pitchFamily="2" charset="2"/>
              <a:buChar char="§"/>
            </a:pPr>
            <a:r>
              <a:rPr lang="en-US">
                <a:latin typeface="Arial "/>
              </a:rPr>
              <a:t>A lock icon to the right of the grade means that subsequent </a:t>
            </a:r>
            <a:r>
              <a:rPr lang="en-US"/>
              <a:t>submissions or attempts will not be considered for grading purposes.</a:t>
            </a:r>
          </a:p>
          <a:p>
            <a:pPr>
              <a:lnSpc>
                <a:spcPct val="90000"/>
              </a:lnSpc>
              <a:spcBef>
                <a:spcPts val="600"/>
              </a:spcBef>
              <a:buClr>
                <a:schemeClr val="accent1"/>
              </a:buClr>
              <a:buSzPct val="80000"/>
              <a:buFont typeface="Wingdings" pitchFamily="2" charset="2"/>
              <a:buChar char="§"/>
            </a:pPr>
            <a:r>
              <a:rPr lang="en-US">
                <a:latin typeface="Arial "/>
              </a:rPr>
              <a:t>A </a:t>
            </a:r>
            <a:r>
              <a:rPr lang="en-US" b="1">
                <a:solidFill>
                  <a:srgbClr val="0066FF"/>
                </a:solidFill>
                <a:latin typeface="Arial "/>
              </a:rPr>
              <a:t>?</a:t>
            </a:r>
            <a:r>
              <a:rPr lang="en-US">
                <a:latin typeface="Arial "/>
              </a:rPr>
              <a:t> question mark in the Grade column means that a grade is pending for that item.</a:t>
            </a:r>
          </a:p>
          <a:p>
            <a:pPr>
              <a:lnSpc>
                <a:spcPct val="90000"/>
              </a:lnSpc>
              <a:spcBef>
                <a:spcPts val="600"/>
              </a:spcBef>
            </a:pPr>
            <a:r>
              <a:rPr lang="en-US">
                <a:latin typeface="Arial "/>
              </a:rPr>
              <a:t>		</a:t>
            </a:r>
          </a:p>
        </p:txBody>
      </p:sp>
      <p:pic>
        <p:nvPicPr>
          <p:cNvPr id="471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25" y="5434013"/>
            <a:ext cx="187325" cy="204787"/>
          </a:xfrm>
          <a:prstGeom prst="rect">
            <a:avLst/>
          </a:prstGeom>
          <a:noFill/>
          <a:extLst>
            <a:ext uri="{909E8E84-426E-40DD-AFC4-6F175D3DCCD1}">
              <a14:hiddenFill xmlns:a14="http://schemas.microsoft.com/office/drawing/2010/main">
                <a:solidFill>
                  <a:srgbClr val="FFFFFF"/>
                </a:solidFill>
              </a14:hiddenFill>
            </a:ext>
          </a:extLst>
        </p:spPr>
      </p:pic>
      <p:pic>
        <p:nvPicPr>
          <p:cNvPr id="471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6313" y="392113"/>
            <a:ext cx="5256212" cy="585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711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 y="5867400"/>
            <a:ext cx="8094663" cy="619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718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idx="4294967295"/>
          </p:nvPr>
        </p:nvSpPr>
        <p:spPr>
          <a:xfrm>
            <a:off x="1211263" y="149225"/>
            <a:ext cx="7499350" cy="788988"/>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Course Grade</a:t>
            </a:r>
          </a:p>
        </p:txBody>
      </p:sp>
      <p:sp>
        <p:nvSpPr>
          <p:cNvPr id="6" name="Text Box 3"/>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41</a:t>
            </a:r>
          </a:p>
        </p:txBody>
      </p:sp>
      <p:sp>
        <p:nvSpPr>
          <p:cNvPr id="48132" name="Text Box 4" descr="Rectangle: Click to edit Master text styles&#10;Second level&#10;Third level&#10;Fourth level&#10;Fifth level"/>
          <p:cNvSpPr txBox="1">
            <a:spLocks noChangeArrowheads="1"/>
          </p:cNvSpPr>
          <p:nvPr/>
        </p:nvSpPr>
        <p:spPr bwMode="auto">
          <a:xfrm>
            <a:off x="1274763" y="1247775"/>
            <a:ext cx="7593012"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65125" indent="-28257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buClr>
                <a:schemeClr val="accent1"/>
              </a:buClr>
              <a:buSzPct val="80000"/>
              <a:buFont typeface="Wingdings" pitchFamily="2" charset="2"/>
              <a:buChar char="§"/>
            </a:pPr>
            <a:r>
              <a:rPr lang="en-US" sz="2000"/>
              <a:t>If you point to the Course Grade, you can see all the Grading Categories and the final Category Grade on any categories that have been locked down by your instructor, such as 5’ Timed Writings in this example.</a:t>
            </a:r>
          </a:p>
          <a:p>
            <a:pPr>
              <a:lnSpc>
                <a:spcPct val="90000"/>
              </a:lnSpc>
              <a:spcBef>
                <a:spcPts val="600"/>
              </a:spcBef>
              <a:buClr>
                <a:schemeClr val="accent1"/>
              </a:buClr>
              <a:buSzPct val="80000"/>
              <a:buFont typeface="Wingdings" pitchFamily="2" charset="2"/>
              <a:buChar char="§"/>
            </a:pPr>
            <a:r>
              <a:rPr lang="en-US" sz="2000">
                <a:latin typeface="Arial "/>
              </a:rPr>
              <a:t>When the final Course Grade has been locked down, you will be able to see it as well.</a:t>
            </a:r>
            <a:r>
              <a:rPr lang="en-US">
                <a:latin typeface="Arial "/>
              </a:rPr>
              <a:t>		</a:t>
            </a:r>
          </a:p>
        </p:txBody>
      </p:sp>
      <p:pic>
        <p:nvPicPr>
          <p:cNvPr id="4813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863" y="3438525"/>
            <a:ext cx="4359275" cy="2366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611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idx="4294967295"/>
          </p:nvPr>
        </p:nvSpPr>
        <p:spPr>
          <a:xfrm>
            <a:off x="1211263" y="149225"/>
            <a:ext cx="7499350" cy="788988"/>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Advanced Portfolio Filters</a:t>
            </a:r>
          </a:p>
        </p:txBody>
      </p:sp>
      <p:sp>
        <p:nvSpPr>
          <p:cNvPr id="6" name="Text Box 3"/>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42</a:t>
            </a:r>
          </a:p>
        </p:txBody>
      </p:sp>
      <p:sp>
        <p:nvSpPr>
          <p:cNvPr id="49156" name="Text Box 4" descr="Rectangle: Click to edit Master text styles&#10;Second level&#10;Third level&#10;Fourth level&#10;Fifth level"/>
          <p:cNvSpPr txBox="1">
            <a:spLocks noChangeArrowheads="1"/>
          </p:cNvSpPr>
          <p:nvPr/>
        </p:nvSpPr>
        <p:spPr bwMode="auto">
          <a:xfrm>
            <a:off x="1338263" y="982663"/>
            <a:ext cx="7593012"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65125" indent="-28257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buClr>
                <a:schemeClr val="accent1"/>
              </a:buClr>
              <a:buSzPct val="80000"/>
              <a:buFont typeface="Wingdings" pitchFamily="2" charset="2"/>
              <a:buChar char="§"/>
            </a:pPr>
            <a:r>
              <a:rPr lang="en-US"/>
              <a:t>You can use these Advanced Filters to filter for required exercises, locked exercises, exercises pending a manual grade, and exercises with completion grading</a:t>
            </a:r>
            <a:r>
              <a:rPr lang="en-US">
                <a:latin typeface="Arial "/>
              </a:rPr>
              <a:t>.</a:t>
            </a:r>
          </a:p>
          <a:p>
            <a:pPr>
              <a:lnSpc>
                <a:spcPct val="90000"/>
              </a:lnSpc>
              <a:spcBef>
                <a:spcPts val="600"/>
              </a:spcBef>
            </a:pPr>
            <a:r>
              <a:rPr lang="en-US">
                <a:latin typeface="Arial "/>
              </a:rPr>
              <a:t>		</a:t>
            </a:r>
          </a:p>
        </p:txBody>
      </p:sp>
      <p:pic>
        <p:nvPicPr>
          <p:cNvPr id="491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1955800"/>
            <a:ext cx="6496050" cy="4513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45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idx="4294967295"/>
          </p:nvPr>
        </p:nvSpPr>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Feedback?</a:t>
            </a:r>
          </a:p>
        </p:txBody>
      </p:sp>
      <p:sp>
        <p:nvSpPr>
          <p:cNvPr id="50179" name="Rectangle 3"/>
          <p:cNvSpPr>
            <a:spLocks noGrp="1" noChangeArrowheads="1"/>
          </p:cNvSpPr>
          <p:nvPr>
            <p:ph type="body" idx="4294967295"/>
          </p:nvPr>
        </p:nvSpPr>
        <p:spPr>
          <a:xfrm>
            <a:off x="1158875" y="1360488"/>
            <a:ext cx="5284788" cy="1117600"/>
          </a:xfrm>
        </p:spPr>
        <p:txBody>
          <a:bodyPr/>
          <a:lstStyle/>
          <a:p>
            <a:pPr algn="ctr" eaLnBrk="1" hangingPunct="1">
              <a:buFont typeface="Wingdings 2" pitchFamily="18" charset="2"/>
              <a:buNone/>
            </a:pPr>
            <a:r>
              <a:rPr lang="en-US" sz="2400"/>
              <a:t>If you have any questions regarding word processing or GDP, please send an e-mail:</a:t>
            </a:r>
          </a:p>
        </p:txBody>
      </p:sp>
      <p:sp>
        <p:nvSpPr>
          <p:cNvPr id="50180" name="Text Box 4"/>
          <p:cNvSpPr txBox="1">
            <a:spLocks noChangeArrowheads="1"/>
          </p:cNvSpPr>
          <p:nvPr/>
        </p:nvSpPr>
        <p:spPr bwMode="auto">
          <a:xfrm>
            <a:off x="1158875" y="5773738"/>
            <a:ext cx="7826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spcBef>
                <a:spcPct val="50000"/>
              </a:spcBef>
            </a:pPr>
            <a:r>
              <a:rPr lang="en-US" sz="1600" b="1">
                <a:solidFill>
                  <a:srgbClr val="002060"/>
                </a:solidFill>
                <a:latin typeface="Arial" charset="0"/>
                <a:ea typeface="Verdana" pitchFamily="34" charset="0"/>
                <a:cs typeface="Arial" charset="0"/>
              </a:rPr>
              <a:t>Note:</a:t>
            </a:r>
            <a:r>
              <a:rPr lang="en-US" sz="1600">
                <a:latin typeface="Tahoma" pitchFamily="34" charset="0"/>
              </a:rPr>
              <a:t> This presentation was created for use by instructors or students to serve as a possible model in a keyboarding course. Your specific course requirements may vary. </a:t>
            </a:r>
          </a:p>
        </p:txBody>
      </p:sp>
      <p:sp>
        <p:nvSpPr>
          <p:cNvPr id="9" name="Rectangle 8"/>
          <p:cNvSpPr/>
          <p:nvPr/>
        </p:nvSpPr>
        <p:spPr>
          <a:xfrm>
            <a:off x="5164411" y="3764778"/>
            <a:ext cx="3118356" cy="132343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dirty="0">
                <a:ln w="11430"/>
                <a:solidFill>
                  <a:schemeClr val="tx2">
                    <a:lumMod val="75000"/>
                  </a:schemeClr>
                </a:solidFill>
                <a:effectLst>
                  <a:outerShdw blurRad="80000" dist="40000" dir="5040000" algn="tl">
                    <a:srgbClr val="000000">
                      <a:alpha val="30000"/>
                    </a:srgbClr>
                  </a:outerShdw>
                </a:effectLst>
                <a:latin typeface="Arial Narrow" pitchFamily="34" charset="0"/>
              </a:rPr>
              <a:t>Happy word processing!</a:t>
            </a:r>
            <a:endParaRPr lang="en-US" sz="4000" b="1" dirty="0">
              <a:ln w="11430"/>
              <a:solidFill>
                <a:schemeClr val="tx2">
                  <a:lumMod val="75000"/>
                </a:schemeClr>
              </a:solidFill>
              <a:effectLst>
                <a:outerShdw blurRad="80000" dist="40000" dir="5040000" algn="tl">
                  <a:srgbClr val="000000">
                    <a:alpha val="30000"/>
                  </a:srgbClr>
                </a:outerShdw>
              </a:effectLst>
            </a:endParaRPr>
          </a:p>
        </p:txBody>
      </p:sp>
      <p:pic>
        <p:nvPicPr>
          <p:cNvPr id="50182" name="Picture 9"/>
          <p:cNvPicPr>
            <a:picLocks noChangeAspect="1" noChangeArrowheads="1"/>
          </p:cNvPicPr>
          <p:nvPr/>
        </p:nvPicPr>
        <p:blipFill>
          <a:blip r:embed="rId3">
            <a:extLst>
              <a:ext uri="{28A0092B-C50C-407E-A947-70E740481C1C}">
                <a14:useLocalDpi xmlns:a14="http://schemas.microsoft.com/office/drawing/2010/main" val="0"/>
              </a:ext>
            </a:extLst>
          </a:blip>
          <a:srcRect r="3036" b="8652"/>
          <a:stretch>
            <a:fillRect/>
          </a:stretch>
        </p:blipFill>
        <p:spPr bwMode="auto">
          <a:xfrm>
            <a:off x="1804988" y="2586038"/>
            <a:ext cx="3776662" cy="295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83" name="Rectangle 7" descr="MCj04260840000[1]"/>
          <p:cNvSpPr>
            <a:spLocks noChangeAspect="1" noChangeArrowheads="1"/>
          </p:cNvSpPr>
          <p:nvPr/>
        </p:nvSpPr>
        <p:spPr bwMode="auto">
          <a:xfrm>
            <a:off x="6970713" y="207963"/>
            <a:ext cx="18415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Text Box 8"/>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43</a:t>
            </a:r>
          </a:p>
        </p:txBody>
      </p:sp>
      <p:pic>
        <p:nvPicPr>
          <p:cNvPr id="5018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0" y="3465513"/>
            <a:ext cx="3211513" cy="1873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614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idx="4294967295"/>
          </p:nvPr>
        </p:nvSpPr>
        <p:spPr>
          <a:xfrm>
            <a:off x="1231900" y="11113"/>
            <a:ext cx="749935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Word Options</a:t>
            </a:r>
          </a:p>
        </p:txBody>
      </p:sp>
      <p:sp>
        <p:nvSpPr>
          <p:cNvPr id="11267" name="Rectangle 3"/>
          <p:cNvSpPr>
            <a:spLocks noChangeArrowheads="1"/>
          </p:cNvSpPr>
          <p:nvPr/>
        </p:nvSpPr>
        <p:spPr bwMode="auto">
          <a:xfrm>
            <a:off x="1084632" y="1730870"/>
            <a:ext cx="7591425" cy="204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5125" indent="-282575" fontAlgn="base">
              <a:lnSpc>
                <a:spcPct val="90000"/>
              </a:lnSpc>
              <a:spcBef>
                <a:spcPts val="600"/>
              </a:spcBef>
              <a:spcAft>
                <a:spcPts val="1200"/>
              </a:spcAft>
              <a:buClr>
                <a:schemeClr val="accent1"/>
              </a:buClr>
              <a:buSzPct val="80000"/>
              <a:buFont typeface="Wingdings" pitchFamily="2" charset="2"/>
              <a:buChar char="§"/>
            </a:pPr>
            <a:r>
              <a:rPr lang="en-US" dirty="0" smtClean="0">
                <a:latin typeface="Arial "/>
              </a:rPr>
              <a:t>From any document screen in Word, right-click the </a:t>
            </a:r>
            <a:r>
              <a:rPr lang="en-US" b="1" dirty="0" smtClean="0">
                <a:latin typeface="Arial "/>
              </a:rPr>
              <a:t>Status</a:t>
            </a:r>
            <a:r>
              <a:rPr lang="en-US" dirty="0" smtClean="0">
                <a:latin typeface="Arial "/>
              </a:rPr>
              <a:t> bar; from the </a:t>
            </a:r>
            <a:r>
              <a:rPr lang="en-US" b="1" dirty="0" smtClean="0">
                <a:latin typeface="Arial "/>
              </a:rPr>
              <a:t>Customize Status Bar </a:t>
            </a:r>
            <a:r>
              <a:rPr lang="en-US" dirty="0" smtClean="0">
                <a:latin typeface="Arial "/>
              </a:rPr>
              <a:t>pane, check </a:t>
            </a:r>
            <a:r>
              <a:rPr lang="en-US" b="1" dirty="0" smtClean="0">
                <a:latin typeface="Arial "/>
              </a:rPr>
              <a:t>Vertical Page Position</a:t>
            </a:r>
            <a:r>
              <a:rPr lang="en-US" dirty="0" smtClean="0">
                <a:latin typeface="Arial "/>
              </a:rPr>
              <a:t>.</a:t>
            </a:r>
          </a:p>
          <a:p>
            <a:pPr marL="365125" indent="-282575" fontAlgn="base">
              <a:lnSpc>
                <a:spcPct val="90000"/>
              </a:lnSpc>
              <a:spcBef>
                <a:spcPts val="600"/>
              </a:spcBef>
              <a:spcAft>
                <a:spcPts val="1200"/>
              </a:spcAft>
              <a:buClr>
                <a:schemeClr val="accent1"/>
              </a:buClr>
              <a:buSzPct val="80000"/>
              <a:buFont typeface="Wingdings" pitchFamily="2" charset="2"/>
              <a:buChar char="§"/>
            </a:pPr>
            <a:r>
              <a:rPr lang="en-US" dirty="0" smtClean="0">
                <a:latin typeface="Arial "/>
              </a:rPr>
              <a:t>To open </a:t>
            </a:r>
            <a:r>
              <a:rPr lang="en-US" b="1" dirty="0" smtClean="0">
                <a:latin typeface="Arial "/>
              </a:rPr>
              <a:t>Word</a:t>
            </a:r>
            <a:r>
              <a:rPr lang="en-US" dirty="0" smtClean="0">
                <a:latin typeface="Arial "/>
              </a:rPr>
              <a:t> </a:t>
            </a:r>
            <a:r>
              <a:rPr lang="en-US" b="1" dirty="0" smtClean="0">
                <a:latin typeface="Arial "/>
              </a:rPr>
              <a:t>Options</a:t>
            </a:r>
            <a:r>
              <a:rPr lang="en-US" dirty="0" smtClean="0">
                <a:latin typeface="Arial "/>
              </a:rPr>
              <a:t> in Word 2007, click the </a:t>
            </a:r>
            <a:r>
              <a:rPr lang="en-US" b="1" dirty="0" smtClean="0">
                <a:latin typeface="Arial "/>
              </a:rPr>
              <a:t>Microsoft</a:t>
            </a:r>
            <a:r>
              <a:rPr lang="en-US" dirty="0" smtClean="0">
                <a:latin typeface="Arial "/>
              </a:rPr>
              <a:t> </a:t>
            </a:r>
            <a:r>
              <a:rPr lang="en-US" b="1" dirty="0" smtClean="0">
                <a:latin typeface="Arial "/>
              </a:rPr>
              <a:t>Office</a:t>
            </a:r>
            <a:r>
              <a:rPr lang="en-US" dirty="0" smtClean="0">
                <a:latin typeface="Arial "/>
              </a:rPr>
              <a:t> button; click the </a:t>
            </a:r>
            <a:r>
              <a:rPr lang="en-US" b="1" dirty="0" smtClean="0">
                <a:latin typeface="Arial "/>
              </a:rPr>
              <a:t>Word</a:t>
            </a:r>
            <a:r>
              <a:rPr lang="en-US" dirty="0" smtClean="0">
                <a:latin typeface="Arial "/>
              </a:rPr>
              <a:t> </a:t>
            </a:r>
            <a:r>
              <a:rPr lang="en-US" b="1" dirty="0" smtClean="0">
                <a:latin typeface="Arial "/>
              </a:rPr>
              <a:t>Options</a:t>
            </a:r>
            <a:r>
              <a:rPr lang="en-US" dirty="0" smtClean="0">
                <a:latin typeface="Arial "/>
              </a:rPr>
              <a:t> button (lower right-hand corner).</a:t>
            </a:r>
          </a:p>
          <a:p>
            <a:pPr marL="365125" indent="-282575" fontAlgn="base">
              <a:lnSpc>
                <a:spcPct val="90000"/>
              </a:lnSpc>
              <a:spcBef>
                <a:spcPts val="600"/>
              </a:spcBef>
              <a:spcAft>
                <a:spcPts val="1200"/>
              </a:spcAft>
              <a:buClr>
                <a:schemeClr val="accent1"/>
              </a:buClr>
              <a:buSzPct val="80000"/>
              <a:buFont typeface="Wingdings" pitchFamily="2" charset="2"/>
              <a:buChar char="§"/>
            </a:pPr>
            <a:r>
              <a:rPr lang="en-US" dirty="0" smtClean="0">
                <a:latin typeface="Arial "/>
              </a:rPr>
              <a:t>To </a:t>
            </a:r>
            <a:r>
              <a:rPr lang="en-US" dirty="0">
                <a:latin typeface="Arial "/>
              </a:rPr>
              <a:t>get to </a:t>
            </a:r>
            <a:r>
              <a:rPr lang="en-US" b="1" dirty="0">
                <a:latin typeface="Arial "/>
              </a:rPr>
              <a:t>Options</a:t>
            </a:r>
            <a:r>
              <a:rPr lang="en-US" dirty="0">
                <a:latin typeface="Arial "/>
              </a:rPr>
              <a:t> in Word 2010, from the </a:t>
            </a:r>
            <a:r>
              <a:rPr lang="en-US" b="1" dirty="0">
                <a:latin typeface="Arial "/>
              </a:rPr>
              <a:t>File</a:t>
            </a:r>
            <a:r>
              <a:rPr lang="en-US" dirty="0">
                <a:latin typeface="Arial "/>
              </a:rPr>
              <a:t> tab, click </a:t>
            </a:r>
            <a:r>
              <a:rPr lang="en-US" b="1" dirty="0">
                <a:latin typeface="Arial "/>
              </a:rPr>
              <a:t>Options</a:t>
            </a:r>
            <a:r>
              <a:rPr lang="en-US" dirty="0">
                <a:latin typeface="Arial "/>
              </a:rPr>
              <a:t> at the bottom of the drop-down menu.</a:t>
            </a:r>
          </a:p>
        </p:txBody>
      </p:sp>
      <p:sp>
        <p:nvSpPr>
          <p:cNvPr id="11268" name="Text Box 4" descr="Rectangle: Click to edit Master text styles&#10;Second level&#10;Third level&#10;Fourth level&#10;Fifth level"/>
          <p:cNvSpPr txBox="1">
            <a:spLocks noChangeArrowheads="1"/>
          </p:cNvSpPr>
          <p:nvPr/>
        </p:nvSpPr>
        <p:spPr bwMode="auto">
          <a:xfrm>
            <a:off x="1701800" y="3795713"/>
            <a:ext cx="6835775"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buClr>
                <a:schemeClr val="accent1"/>
              </a:buClr>
              <a:buSzPct val="80000"/>
              <a:buFont typeface="Wingdings 2" pitchFamily="18" charset="2"/>
              <a:buChar char=""/>
            </a:pPr>
            <a:endParaRPr lang="en-US" sz="2000"/>
          </a:p>
        </p:txBody>
      </p:sp>
      <p:graphicFrame>
        <p:nvGraphicFramePr>
          <p:cNvPr id="11" name="Table 10"/>
          <p:cNvGraphicFramePr>
            <a:graphicFrameLocks noGrp="1"/>
          </p:cNvGraphicFramePr>
          <p:nvPr>
            <p:extLst>
              <p:ext uri="{D42A27DB-BD31-4B8C-83A1-F6EECF244321}">
                <p14:modId xmlns:p14="http://schemas.microsoft.com/office/powerpoint/2010/main" val="601534221"/>
              </p:ext>
            </p:extLst>
          </p:nvPr>
        </p:nvGraphicFramePr>
        <p:xfrm>
          <a:off x="1823801" y="4286646"/>
          <a:ext cx="6413972" cy="1402080"/>
        </p:xfrm>
        <a:graphic>
          <a:graphicData uri="http://schemas.openxmlformats.org/drawingml/2006/table">
            <a:tbl>
              <a:tblPr firstRow="1" bandRow="1">
                <a:tableStyleId>{35758FB7-9AC5-4552-8A53-C91805E547FA}</a:tableStyleId>
              </a:tblPr>
              <a:tblGrid>
                <a:gridCol w="6413972"/>
              </a:tblGrid>
              <a:tr h="370840">
                <a:tc>
                  <a:txBody>
                    <a:bodyPr/>
                    <a:lstStyle/>
                    <a:p>
                      <a:r>
                        <a:rPr lang="en-US" sz="1600" kern="1200" dirty="0" smtClean="0"/>
                        <a:t>Word Options, Proofing, AutoCorrect Options, AutoCorrect tab:</a:t>
                      </a:r>
                    </a:p>
                    <a:p>
                      <a:pPr>
                        <a:buFont typeface="Arial" pitchFamily="34" charset="0"/>
                        <a:buChar char="•"/>
                      </a:pPr>
                      <a:r>
                        <a:rPr lang="en-US" sz="1600" kern="1200" dirty="0" smtClean="0"/>
                        <a:t>  Check: Show AutoCorrect Options buttons</a:t>
                      </a:r>
                    </a:p>
                    <a:p>
                      <a:pPr>
                        <a:buFont typeface="Arial" pitchFamily="34" charset="0"/>
                        <a:buChar char="•"/>
                      </a:pPr>
                      <a:r>
                        <a:rPr lang="en-US" sz="1600" kern="1200" dirty="0" smtClean="0"/>
                        <a:t>  Uncheck: Capitalize first letter of sentences</a:t>
                      </a:r>
                      <a:endParaRPr lang="en-US" sz="1600" dirty="0">
                        <a:latin typeface="Arial "/>
                      </a:endParaRPr>
                    </a:p>
                  </a:txBody>
                  <a:tcPr marL="91434" marR="91434"/>
                </a:tc>
              </a:tr>
              <a:tr h="370840">
                <a:tc>
                  <a:txBody>
                    <a:bodyPr/>
                    <a:lstStyle/>
                    <a:p>
                      <a:r>
                        <a:rPr lang="en-US" sz="1600" kern="1200" dirty="0" smtClean="0"/>
                        <a:t>Word Options, Advanced group. Under Editing options:</a:t>
                      </a:r>
                    </a:p>
                    <a:p>
                      <a:r>
                        <a:rPr lang="en-US" sz="1600" kern="1200" dirty="0" smtClean="0"/>
                        <a:t>Uncheck: Use C</a:t>
                      </a:r>
                      <a:r>
                        <a:rPr lang="en-US" sz="1400" kern="1200" dirty="0" smtClean="0"/>
                        <a:t>TRL</a:t>
                      </a:r>
                      <a:r>
                        <a:rPr lang="en-US" sz="1600" kern="1200" dirty="0" smtClean="0"/>
                        <a:t> + Click to follow hyperlink</a:t>
                      </a:r>
                      <a:endParaRPr lang="en-US" sz="1600" dirty="0">
                        <a:latin typeface="Arial "/>
                      </a:endParaRPr>
                    </a:p>
                  </a:txBody>
                  <a:tcPr marL="91434" marR="91434"/>
                </a:tc>
              </a:tr>
            </a:tbl>
          </a:graphicData>
        </a:graphic>
      </p:graphicFrame>
      <p:sp>
        <p:nvSpPr>
          <p:cNvPr id="11283" name="Rectangle 19"/>
          <p:cNvSpPr>
            <a:spLocks noChangeArrowheads="1"/>
          </p:cNvSpPr>
          <p:nvPr/>
        </p:nvSpPr>
        <p:spPr bwMode="auto">
          <a:xfrm>
            <a:off x="1235075" y="6080125"/>
            <a:ext cx="7591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pPr>
            <a:r>
              <a:rPr lang="en-US" sz="1600" b="1">
                <a:solidFill>
                  <a:srgbClr val="002060"/>
                </a:solidFill>
                <a:latin typeface="Arial" charset="0"/>
                <a:ea typeface="Verdana" pitchFamily="34" charset="0"/>
                <a:cs typeface="Arial" charset="0"/>
              </a:rPr>
              <a:t>Note</a:t>
            </a:r>
            <a:r>
              <a:rPr lang="en-US" sz="1600">
                <a:solidFill>
                  <a:srgbClr val="002060"/>
                </a:solidFill>
                <a:latin typeface="Arial" charset="0"/>
                <a:ea typeface="Verdana" pitchFamily="34" charset="0"/>
                <a:cs typeface="Arial" charset="0"/>
              </a:rPr>
              <a:t>: </a:t>
            </a:r>
            <a:r>
              <a:rPr lang="en-US" sz="1600">
                <a:latin typeface="Tahoma" pitchFamily="34" charset="0"/>
                <a:ea typeface="Tahoma" pitchFamily="34" charset="0"/>
                <a:cs typeface="Tahoma" pitchFamily="34" charset="0"/>
              </a:rPr>
              <a:t>See “</a:t>
            </a:r>
            <a:r>
              <a:rPr lang="en-US" sz="1600">
                <a:latin typeface="Tahoma" pitchFamily="34" charset="0"/>
                <a:ea typeface="Tahoma" pitchFamily="34" charset="0"/>
                <a:cs typeface="Tahoma" pitchFamily="34" charset="0"/>
                <a:hlinkClick r:id="rId3"/>
              </a:rPr>
              <a:t>Getting Ready for GDP11e in Internet Explorer</a:t>
            </a:r>
            <a:r>
              <a:rPr lang="en-US" sz="1600">
                <a:latin typeface="Tahoma" pitchFamily="34" charset="0"/>
                <a:ea typeface="Tahoma" pitchFamily="34" charset="0"/>
                <a:cs typeface="Tahoma" pitchFamily="34" charset="0"/>
              </a:rPr>
              <a:t>,” “Set All Word Options for GDP,” for details and a complete listing of all Word options to be verified.</a:t>
            </a:r>
          </a:p>
        </p:txBody>
      </p:sp>
      <p:sp>
        <p:nvSpPr>
          <p:cNvPr id="11284" name="Rectangle 20"/>
          <p:cNvSpPr>
            <a:spLocks noChangeArrowheads="1"/>
          </p:cNvSpPr>
          <p:nvPr/>
        </p:nvSpPr>
        <p:spPr bwMode="auto">
          <a:xfrm>
            <a:off x="1360488" y="942975"/>
            <a:ext cx="7591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pPr>
            <a:r>
              <a:rPr lang="en-US" sz="2000" dirty="0">
                <a:latin typeface="Arial "/>
              </a:rPr>
              <a:t>Before you begin, you </a:t>
            </a:r>
            <a:r>
              <a:rPr lang="en-US" sz="2000" dirty="0" smtClean="0">
                <a:latin typeface="Arial "/>
              </a:rPr>
              <a:t>should verify </a:t>
            </a:r>
            <a:r>
              <a:rPr lang="en-US" sz="2000" dirty="0">
                <a:latin typeface="Arial "/>
              </a:rPr>
              <a:t>certain Word </a:t>
            </a:r>
            <a:r>
              <a:rPr lang="en-US" sz="2000" dirty="0" smtClean="0">
                <a:latin typeface="Arial "/>
              </a:rPr>
              <a:t>settings so </a:t>
            </a:r>
            <a:r>
              <a:rPr lang="en-US" sz="2000" dirty="0">
                <a:latin typeface="Arial "/>
              </a:rPr>
              <a:t>that Word will behave as expected:</a:t>
            </a:r>
          </a:p>
        </p:txBody>
      </p:sp>
      <p:sp>
        <p:nvSpPr>
          <p:cNvPr id="12" name="Text Box 21"/>
          <p:cNvSpPr txBox="1"/>
          <p:nvPr/>
        </p:nvSpPr>
        <p:spPr>
          <a:xfrm>
            <a:off x="8580438" y="6340475"/>
            <a:ext cx="500062" cy="368300"/>
          </a:xfrm>
          <a:prstGeom prst="rect">
            <a:avLst/>
          </a:prstGeom>
          <a:noFill/>
        </p:spPr>
        <p:txBody>
          <a:bodyPr>
            <a:spAutoFit/>
          </a:bodyPr>
          <a:lstStyle/>
          <a:p>
            <a:pPr>
              <a:defRPr/>
            </a:pPr>
            <a:r>
              <a:rPr lang="en-US" dirty="0">
                <a:solidFill>
                  <a:schemeClr val="bg1">
                    <a:lumMod val="65000"/>
                  </a:schemeClr>
                </a:solidFill>
              </a:rPr>
              <a:t>5</a:t>
            </a:r>
          </a:p>
        </p:txBody>
      </p:sp>
      <p:sp>
        <p:nvSpPr>
          <p:cNvPr id="11286" name="Text Box 22"/>
          <p:cNvSpPr txBox="1">
            <a:spLocks noChangeArrowheads="1"/>
          </p:cNvSpPr>
          <p:nvPr/>
        </p:nvSpPr>
        <p:spPr bwMode="auto">
          <a:xfrm>
            <a:off x="2973387" y="38172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r>
              <a:rPr lang="en-US" dirty="0"/>
              <a:t>Now, verify or set these Word options:</a:t>
            </a:r>
          </a:p>
        </p:txBody>
      </p:sp>
    </p:spTree>
    <p:extLst>
      <p:ext uri="{BB962C8B-B14F-4D97-AF65-F5344CB8AC3E}">
        <p14:creationId xmlns:p14="http://schemas.microsoft.com/office/powerpoint/2010/main" val="388342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idx="4294967295"/>
          </p:nvPr>
        </p:nvSpPr>
        <p:spPr>
          <a:xfrm>
            <a:off x="1231900" y="0"/>
            <a:ext cx="749935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File Management</a:t>
            </a:r>
          </a:p>
        </p:txBody>
      </p:sp>
      <p:sp>
        <p:nvSpPr>
          <p:cNvPr id="12291" name="Rectangle 3"/>
          <p:cNvSpPr>
            <a:spLocks noChangeArrowheads="1"/>
          </p:cNvSpPr>
          <p:nvPr/>
        </p:nvSpPr>
        <p:spPr bwMode="auto">
          <a:xfrm>
            <a:off x="1371600" y="1092200"/>
            <a:ext cx="7591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pPr>
            <a:r>
              <a:rPr lang="en-US" sz="2400">
                <a:latin typeface="Arial "/>
              </a:rPr>
              <a:t>To simplify file management, create a GDPFILES directory on the Windows Desktop (or on your flash drive) to segregate all Word files associated with GDP. </a:t>
            </a:r>
          </a:p>
        </p:txBody>
      </p:sp>
      <p:sp>
        <p:nvSpPr>
          <p:cNvPr id="12292" name="Text Box 4" descr="Rectangle: Click to edit Master text styles&#10;Second level&#10;Third level&#10;Fourth level&#10;Fifth level"/>
          <p:cNvSpPr txBox="1">
            <a:spLocks noChangeArrowheads="1"/>
          </p:cNvSpPr>
          <p:nvPr/>
        </p:nvSpPr>
        <p:spPr bwMode="auto">
          <a:xfrm>
            <a:off x="1701800" y="3795713"/>
            <a:ext cx="6835775"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buClr>
                <a:schemeClr val="accent1"/>
              </a:buClr>
              <a:buSzPct val="80000"/>
              <a:buFont typeface="Wingdings 2" pitchFamily="18" charset="2"/>
              <a:buChar char=""/>
            </a:pPr>
            <a:endParaRPr lang="en-US" sz="2000"/>
          </a:p>
        </p:txBody>
      </p:sp>
      <p:sp>
        <p:nvSpPr>
          <p:cNvPr id="13" name="Text Box 5" descr="Rectangle: Click to edit Master text styles&#10;Second level&#10;Third level&#10;Fourth level&#10;Fifth level"/>
          <p:cNvSpPr txBox="1">
            <a:spLocks noChangeArrowheads="1"/>
          </p:cNvSpPr>
          <p:nvPr/>
        </p:nvSpPr>
        <p:spPr bwMode="auto">
          <a:xfrm>
            <a:off x="1358900" y="2351088"/>
            <a:ext cx="7561263" cy="2954337"/>
          </a:xfrm>
          <a:prstGeom prst="rect">
            <a:avLst/>
          </a:prstGeom>
          <a:noFill/>
          <a:ln w="9525">
            <a:noFill/>
            <a:miter lim="800000"/>
            <a:headEnd/>
            <a:tailEnd/>
          </a:ln>
        </p:spPr>
        <p:txBody>
          <a:bodyPr/>
          <a:lstStyle/>
          <a:p>
            <a:pPr marL="365125" indent="-282575" fontAlgn="base">
              <a:lnSpc>
                <a:spcPct val="90000"/>
              </a:lnSpc>
              <a:spcBef>
                <a:spcPts val="600"/>
              </a:spcBef>
              <a:spcAft>
                <a:spcPts val="1200"/>
              </a:spcAft>
              <a:buClr>
                <a:schemeClr val="accent1"/>
              </a:buClr>
              <a:buSzPct val="80000"/>
              <a:buFont typeface="Wingdings" pitchFamily="2" charset="2"/>
              <a:buChar char="§"/>
              <a:defRPr/>
            </a:pPr>
            <a:r>
              <a:rPr lang="en-US" sz="2000" dirty="0">
                <a:latin typeface="Arial "/>
              </a:rPr>
              <a:t>Press </a:t>
            </a:r>
            <a:r>
              <a:rPr lang="en-US" sz="2000" b="1" cap="small" dirty="0">
                <a:latin typeface="Arial "/>
              </a:rPr>
              <a:t>Windows</a:t>
            </a:r>
            <a:r>
              <a:rPr lang="en-US" sz="2000" b="1" dirty="0">
                <a:latin typeface="Arial "/>
              </a:rPr>
              <a:t> + M </a:t>
            </a:r>
            <a:r>
              <a:rPr lang="en-US" sz="2000" dirty="0">
                <a:latin typeface="Arial "/>
              </a:rPr>
              <a:t>to show the </a:t>
            </a:r>
            <a:r>
              <a:rPr lang="en-US" sz="2000" b="1" dirty="0">
                <a:latin typeface="Arial "/>
              </a:rPr>
              <a:t>Desktop</a:t>
            </a:r>
            <a:r>
              <a:rPr lang="en-US" sz="2000" dirty="0">
                <a:latin typeface="Arial "/>
              </a:rPr>
              <a:t>.</a:t>
            </a:r>
          </a:p>
          <a:p>
            <a:pPr marL="365125" indent="-282575" fontAlgn="base">
              <a:lnSpc>
                <a:spcPct val="90000"/>
              </a:lnSpc>
              <a:spcBef>
                <a:spcPts val="600"/>
              </a:spcBef>
              <a:spcAft>
                <a:spcPts val="1200"/>
              </a:spcAft>
              <a:buClr>
                <a:schemeClr val="accent1"/>
              </a:buClr>
              <a:buSzPct val="80000"/>
              <a:buFont typeface="Wingdings" pitchFamily="2" charset="2"/>
              <a:buChar char="§"/>
              <a:defRPr/>
            </a:pPr>
            <a:r>
              <a:rPr lang="en-US" sz="2000" dirty="0">
                <a:latin typeface="Arial "/>
              </a:rPr>
              <a:t>Right-click on an open space on the </a:t>
            </a:r>
            <a:r>
              <a:rPr lang="en-US" sz="2000" b="1" dirty="0">
                <a:latin typeface="Arial "/>
              </a:rPr>
              <a:t>Desktop</a:t>
            </a:r>
            <a:r>
              <a:rPr lang="en-US" sz="2000" dirty="0">
                <a:latin typeface="Arial "/>
              </a:rPr>
              <a:t>; click </a:t>
            </a:r>
            <a:r>
              <a:rPr lang="en-US" sz="2000" b="1" dirty="0">
                <a:latin typeface="Arial "/>
              </a:rPr>
              <a:t>New</a:t>
            </a:r>
            <a:r>
              <a:rPr lang="en-US" sz="2000" dirty="0">
                <a:latin typeface="Arial "/>
              </a:rPr>
              <a:t>, </a:t>
            </a:r>
            <a:r>
              <a:rPr lang="en-US" sz="2000" b="1" dirty="0">
                <a:latin typeface="Arial "/>
              </a:rPr>
              <a:t>Folder</a:t>
            </a:r>
            <a:r>
              <a:rPr lang="en-US" sz="2000" dirty="0">
                <a:latin typeface="Arial "/>
              </a:rPr>
              <a:t>.</a:t>
            </a:r>
          </a:p>
          <a:p>
            <a:pPr marL="365125" indent="-282575" fontAlgn="base">
              <a:lnSpc>
                <a:spcPct val="90000"/>
              </a:lnSpc>
              <a:spcBef>
                <a:spcPts val="600"/>
              </a:spcBef>
              <a:spcAft>
                <a:spcPts val="1200"/>
              </a:spcAft>
              <a:buClr>
                <a:schemeClr val="accent1"/>
              </a:buClr>
              <a:buSzPct val="80000"/>
              <a:buFont typeface="Wingdings" pitchFamily="2" charset="2"/>
              <a:buChar char="§"/>
              <a:defRPr/>
            </a:pPr>
            <a:r>
              <a:rPr lang="en-US" sz="2000" dirty="0">
                <a:latin typeface="Arial "/>
              </a:rPr>
              <a:t>With </a:t>
            </a:r>
            <a:r>
              <a:rPr lang="en-US" sz="2000" b="1" dirty="0">
                <a:latin typeface="Arial "/>
              </a:rPr>
              <a:t>New Folder </a:t>
            </a:r>
            <a:r>
              <a:rPr lang="en-US" sz="2000" dirty="0">
                <a:latin typeface="Arial "/>
              </a:rPr>
              <a:t>still highlighted in the folder name box, type </a:t>
            </a:r>
            <a:r>
              <a:rPr lang="en-US" sz="2000" b="1" dirty="0">
                <a:latin typeface="Arial "/>
              </a:rPr>
              <a:t>GDPFILES</a:t>
            </a:r>
            <a:r>
              <a:rPr lang="en-US" sz="2000" dirty="0">
                <a:latin typeface="Arial "/>
              </a:rPr>
              <a:t>; press </a:t>
            </a:r>
            <a:r>
              <a:rPr lang="en-US" sz="2000" b="1" cap="small" dirty="0">
                <a:latin typeface="Arial "/>
              </a:rPr>
              <a:t>Enter</a:t>
            </a:r>
            <a:r>
              <a:rPr lang="en-US" sz="2000" dirty="0">
                <a:latin typeface="Arial "/>
              </a:rPr>
              <a:t>.</a:t>
            </a:r>
          </a:p>
          <a:p>
            <a:pPr marL="365125" indent="-282575" fontAlgn="base">
              <a:lnSpc>
                <a:spcPct val="90000"/>
              </a:lnSpc>
              <a:spcBef>
                <a:spcPts val="600"/>
              </a:spcBef>
              <a:spcAft>
                <a:spcPts val="1200"/>
              </a:spcAft>
              <a:buClr>
                <a:schemeClr val="accent1"/>
              </a:buClr>
              <a:buSzPct val="80000"/>
              <a:buFont typeface="Wingdings" pitchFamily="2" charset="2"/>
              <a:buChar char="§"/>
              <a:defRPr/>
            </a:pPr>
            <a:r>
              <a:rPr lang="en-US" sz="2000" dirty="0">
                <a:latin typeface="Arial "/>
              </a:rPr>
              <a:t>Double-click the folder to open </a:t>
            </a:r>
            <a:r>
              <a:rPr lang="en-US" sz="2000" b="1" dirty="0">
                <a:latin typeface="Arial "/>
              </a:rPr>
              <a:t>Windows</a:t>
            </a:r>
            <a:r>
              <a:rPr lang="en-US" sz="2000" dirty="0">
                <a:latin typeface="Arial "/>
              </a:rPr>
              <a:t> </a:t>
            </a:r>
            <a:r>
              <a:rPr lang="en-US" sz="2000" b="1" dirty="0">
                <a:latin typeface="Arial "/>
              </a:rPr>
              <a:t>Explorer</a:t>
            </a:r>
            <a:r>
              <a:rPr lang="en-US" sz="2000" dirty="0">
                <a:latin typeface="Arial "/>
              </a:rPr>
              <a:t>; click inside the </a:t>
            </a:r>
            <a:r>
              <a:rPr lang="en-US" sz="2000" b="1" dirty="0">
                <a:latin typeface="Arial "/>
              </a:rPr>
              <a:t>Address</a:t>
            </a:r>
            <a:r>
              <a:rPr lang="en-US" sz="2000" dirty="0">
                <a:latin typeface="Arial "/>
              </a:rPr>
              <a:t> box to display and highlight the directory path.</a:t>
            </a:r>
          </a:p>
        </p:txBody>
      </p:sp>
      <p:sp>
        <p:nvSpPr>
          <p:cNvPr id="12294" name="Rectangle 6"/>
          <p:cNvSpPr>
            <a:spLocks noChangeArrowheads="1"/>
          </p:cNvSpPr>
          <p:nvPr/>
        </p:nvSpPr>
        <p:spPr bwMode="auto">
          <a:xfrm>
            <a:off x="1266825" y="6057900"/>
            <a:ext cx="7591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pPr>
            <a:r>
              <a:rPr lang="en-US" sz="1600" b="1">
                <a:solidFill>
                  <a:srgbClr val="002060"/>
                </a:solidFill>
                <a:latin typeface="Arial" charset="0"/>
                <a:ea typeface="Verdana" pitchFamily="34" charset="0"/>
                <a:cs typeface="Arial" charset="0"/>
              </a:rPr>
              <a:t>Note</a:t>
            </a:r>
            <a:r>
              <a:rPr lang="en-US" sz="1600">
                <a:solidFill>
                  <a:srgbClr val="002060"/>
                </a:solidFill>
                <a:latin typeface="Arial" charset="0"/>
                <a:ea typeface="Verdana" pitchFamily="34" charset="0"/>
                <a:cs typeface="Arial" charset="0"/>
              </a:rPr>
              <a:t>: </a:t>
            </a:r>
            <a:r>
              <a:rPr lang="en-US" sz="1600">
                <a:latin typeface="Tahoma" pitchFamily="34" charset="0"/>
                <a:ea typeface="Tahoma" pitchFamily="34" charset="0"/>
                <a:cs typeface="Tahoma" pitchFamily="34" charset="0"/>
              </a:rPr>
              <a:t>See “</a:t>
            </a:r>
            <a:r>
              <a:rPr lang="en-US" sz="1600">
                <a:latin typeface="Tahoma" pitchFamily="34" charset="0"/>
                <a:ea typeface="Tahoma" pitchFamily="34" charset="0"/>
                <a:cs typeface="Tahoma" pitchFamily="34" charset="0"/>
                <a:hlinkClick r:id="rId3"/>
              </a:rPr>
              <a:t>Getting Ready for GDP11e in Internet Explorer</a:t>
            </a:r>
            <a:r>
              <a:rPr lang="en-US" sz="1600">
                <a:latin typeface="Tahoma" pitchFamily="34" charset="0"/>
                <a:ea typeface="Tahoma" pitchFamily="34" charset="0"/>
                <a:cs typeface="Tahoma" pitchFamily="34" charset="0"/>
              </a:rPr>
              <a:t>,” “</a:t>
            </a:r>
            <a:r>
              <a:rPr lang="en-US" sz="1600">
                <a:latin typeface="Arial "/>
              </a:rPr>
              <a:t>Create GDPFILES Directory</a:t>
            </a:r>
            <a:r>
              <a:rPr lang="en-US" sz="1600">
                <a:latin typeface="Tahoma" pitchFamily="34" charset="0"/>
                <a:ea typeface="Tahoma" pitchFamily="34" charset="0"/>
                <a:cs typeface="Tahoma" pitchFamily="34" charset="0"/>
              </a:rPr>
              <a:t>,” for details.</a:t>
            </a:r>
          </a:p>
        </p:txBody>
      </p:sp>
      <p:sp>
        <p:nvSpPr>
          <p:cNvPr id="11" name="Text Box 7"/>
          <p:cNvSpPr txBox="1"/>
          <p:nvPr/>
        </p:nvSpPr>
        <p:spPr>
          <a:xfrm>
            <a:off x="8580438" y="6340475"/>
            <a:ext cx="500062" cy="368300"/>
          </a:xfrm>
          <a:prstGeom prst="rect">
            <a:avLst/>
          </a:prstGeom>
          <a:noFill/>
        </p:spPr>
        <p:txBody>
          <a:bodyPr>
            <a:spAutoFit/>
          </a:bodyPr>
          <a:lstStyle/>
          <a:p>
            <a:pPr>
              <a:defRPr/>
            </a:pPr>
            <a:r>
              <a:rPr lang="en-US" dirty="0">
                <a:solidFill>
                  <a:schemeClr val="bg1">
                    <a:lumMod val="65000"/>
                  </a:schemeClr>
                </a:solidFill>
              </a:rPr>
              <a:t>6</a:t>
            </a:r>
          </a:p>
        </p:txBody>
      </p:sp>
    </p:spTree>
    <p:extLst>
      <p:ext uri="{BB962C8B-B14F-4D97-AF65-F5344CB8AC3E}">
        <p14:creationId xmlns:p14="http://schemas.microsoft.com/office/powerpoint/2010/main" val="806404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idx="4294967295"/>
          </p:nvPr>
        </p:nvSpPr>
        <p:spPr>
          <a:xfrm>
            <a:off x="1254125" y="0"/>
            <a:ext cx="7499350" cy="1143000"/>
          </a:xfrm>
        </p:spPr>
        <p:txBody>
          <a:bodyPr>
            <a:normAutofit/>
          </a:bodyPr>
          <a:lstStyle/>
          <a:p>
            <a:pPr eaLnBrk="1" fontAlgn="auto" hangingPunct="1">
              <a:spcAft>
                <a:spcPts val="0"/>
              </a:spcAft>
              <a:defRPr/>
            </a:pPr>
            <a:r>
              <a:rPr lang="en-US" i="1" dirty="0">
                <a:solidFill>
                  <a:schemeClr val="tx2">
                    <a:satMod val="130000"/>
                  </a:schemeClr>
                </a:solidFill>
                <a:effectLst>
                  <a:outerShdw blurRad="50000" dist="30000" dir="5400000" algn="tl" rotWithShape="0">
                    <a:srgbClr val="000000">
                      <a:alpha val="30000"/>
                    </a:srgbClr>
                  </a:outerShdw>
                </a:effectLst>
                <a:latin typeface="+mj-lt"/>
              </a:rPr>
              <a:t>Microsoft Word Manual</a:t>
            </a:r>
          </a:p>
        </p:txBody>
      </p:sp>
      <p:sp>
        <p:nvSpPr>
          <p:cNvPr id="13315" name="Rectangle 3" descr="Rectangle: Click to edit Master text styles&#10;Second level&#10;Third level&#10;Fourth level&#10;Fifth level"/>
          <p:cNvSpPr>
            <a:spLocks noGrp="1" noChangeArrowheads="1"/>
          </p:cNvSpPr>
          <p:nvPr>
            <p:ph type="body" idx="4294967295"/>
          </p:nvPr>
        </p:nvSpPr>
        <p:spPr>
          <a:xfrm>
            <a:off x="1338263" y="2166938"/>
            <a:ext cx="3614737" cy="3581400"/>
          </a:xfrm>
        </p:spPr>
        <p:txBody>
          <a:bodyPr/>
          <a:lstStyle/>
          <a:p>
            <a:pPr eaLnBrk="1" hangingPunct="1">
              <a:lnSpc>
                <a:spcPct val="90000"/>
              </a:lnSpc>
              <a:buFont typeface="Wingdings 2" pitchFamily="18" charset="2"/>
              <a:buChar char=""/>
            </a:pPr>
            <a:r>
              <a:rPr lang="en-US" sz="2000">
                <a:latin typeface="Arial" charset="0"/>
              </a:rPr>
              <a:t>Word Manual Features</a:t>
            </a:r>
          </a:p>
          <a:p>
            <a:pPr eaLnBrk="1" hangingPunct="1">
              <a:lnSpc>
                <a:spcPct val="90000"/>
              </a:lnSpc>
              <a:buFont typeface="Wingdings 2" pitchFamily="18" charset="2"/>
              <a:buChar char=""/>
            </a:pPr>
            <a:r>
              <a:rPr lang="en-US" sz="2000">
                <a:latin typeface="Arial" charset="0"/>
              </a:rPr>
              <a:t>GDP—Word Settings</a:t>
            </a:r>
          </a:p>
          <a:p>
            <a:pPr eaLnBrk="1" hangingPunct="1">
              <a:lnSpc>
                <a:spcPct val="90000"/>
              </a:lnSpc>
              <a:buFont typeface="Wingdings 2" pitchFamily="18" charset="2"/>
              <a:buChar char=""/>
            </a:pPr>
            <a:r>
              <a:rPr lang="en-US" sz="2000">
                <a:latin typeface="Arial" charset="0"/>
              </a:rPr>
              <a:t>Appendixes A, B, and C</a:t>
            </a:r>
          </a:p>
          <a:p>
            <a:pPr eaLnBrk="1" hangingPunct="1">
              <a:lnSpc>
                <a:spcPct val="90000"/>
              </a:lnSpc>
              <a:buFont typeface="Wingdings 2" pitchFamily="18" charset="2"/>
              <a:buChar char=""/>
            </a:pPr>
            <a:r>
              <a:rPr lang="en-US" sz="2000">
                <a:latin typeface="Arial" charset="0"/>
              </a:rPr>
              <a:t>GDP—Help</a:t>
            </a:r>
          </a:p>
          <a:p>
            <a:pPr eaLnBrk="1" hangingPunct="1">
              <a:lnSpc>
                <a:spcPct val="90000"/>
              </a:lnSpc>
              <a:buFont typeface="Wingdings 2" pitchFamily="18" charset="2"/>
              <a:buChar char=""/>
            </a:pPr>
            <a:r>
              <a:rPr lang="en-US" sz="2000">
                <a:latin typeface="Arial" charset="0"/>
              </a:rPr>
              <a:t>GDP—Start Word</a:t>
            </a:r>
          </a:p>
          <a:p>
            <a:pPr eaLnBrk="1" hangingPunct="1">
              <a:lnSpc>
                <a:spcPct val="90000"/>
              </a:lnSpc>
              <a:buFont typeface="Wingdings 2" pitchFamily="18" charset="2"/>
              <a:buChar char=""/>
            </a:pPr>
            <a:r>
              <a:rPr lang="en-US" sz="2000">
                <a:latin typeface="Arial" charset="0"/>
              </a:rPr>
              <a:t>Choose a Command</a:t>
            </a:r>
          </a:p>
          <a:p>
            <a:pPr eaLnBrk="1" hangingPunct="1">
              <a:lnSpc>
                <a:spcPct val="90000"/>
              </a:lnSpc>
              <a:buFont typeface="Wingdings 2" pitchFamily="18" charset="2"/>
              <a:buChar char=""/>
            </a:pPr>
            <a:r>
              <a:rPr lang="en-US" sz="2000">
                <a:latin typeface="Arial" charset="0"/>
              </a:rPr>
              <a:t>File—Open</a:t>
            </a:r>
          </a:p>
          <a:p>
            <a:pPr eaLnBrk="1" hangingPunct="1">
              <a:lnSpc>
                <a:spcPct val="90000"/>
              </a:lnSpc>
              <a:buFont typeface="Wingdings 2" pitchFamily="18" charset="2"/>
              <a:buChar char=""/>
            </a:pPr>
            <a:r>
              <a:rPr lang="en-US" sz="2000">
                <a:latin typeface="Arial" charset="0"/>
              </a:rPr>
              <a:t>GDP—Quit Word</a:t>
            </a:r>
          </a:p>
          <a:p>
            <a:pPr eaLnBrk="1" hangingPunct="1">
              <a:lnSpc>
                <a:spcPct val="90000"/>
              </a:lnSpc>
              <a:buFont typeface="Wingdings 2" pitchFamily="18" charset="2"/>
              <a:buChar char=""/>
            </a:pPr>
            <a:r>
              <a:rPr lang="en-US" sz="2000">
                <a:latin typeface="Arial" charset="0"/>
              </a:rPr>
              <a:t>Navigate in a File</a:t>
            </a:r>
          </a:p>
          <a:p>
            <a:pPr eaLnBrk="1" hangingPunct="1">
              <a:lnSpc>
                <a:spcPct val="90000"/>
              </a:lnSpc>
              <a:buFont typeface="Wingdings 2" pitchFamily="18" charset="2"/>
              <a:buChar char=""/>
            </a:pPr>
            <a:r>
              <a:rPr lang="en-US" sz="2000">
                <a:latin typeface="Arial" charset="0"/>
              </a:rPr>
              <a:t>File—Save/Close/New</a:t>
            </a:r>
          </a:p>
          <a:p>
            <a:pPr eaLnBrk="1" hangingPunct="1">
              <a:lnSpc>
                <a:spcPct val="90000"/>
              </a:lnSpc>
              <a:buFont typeface="Wingdings 2" pitchFamily="18" charset="2"/>
              <a:buChar char=""/>
            </a:pPr>
            <a:endParaRPr lang="en-US" sz="2000"/>
          </a:p>
        </p:txBody>
      </p:sp>
      <p:sp>
        <p:nvSpPr>
          <p:cNvPr id="13316" name="Rectangle 4"/>
          <p:cNvSpPr>
            <a:spLocks noChangeArrowheads="1"/>
          </p:cNvSpPr>
          <p:nvPr/>
        </p:nvSpPr>
        <p:spPr bwMode="auto">
          <a:xfrm>
            <a:off x="1265238" y="1209675"/>
            <a:ext cx="7591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pPr>
            <a:r>
              <a:rPr lang="en-US" sz="2400">
                <a:latin typeface="Arial "/>
              </a:rPr>
              <a:t>Review these Word features on pages 1-36 of the </a:t>
            </a:r>
            <a:r>
              <a:rPr lang="en-US" sz="2400" i="1">
                <a:latin typeface="Arial "/>
              </a:rPr>
              <a:t>Word</a:t>
            </a:r>
            <a:r>
              <a:rPr lang="en-US" sz="2400">
                <a:latin typeface="Arial "/>
              </a:rPr>
              <a:t> </a:t>
            </a:r>
            <a:r>
              <a:rPr lang="en-US" sz="2400" i="1">
                <a:latin typeface="Arial "/>
              </a:rPr>
              <a:t>Manual</a:t>
            </a:r>
            <a:r>
              <a:rPr lang="en-US" sz="2400">
                <a:latin typeface="Arial "/>
              </a:rPr>
              <a:t>. </a:t>
            </a:r>
          </a:p>
        </p:txBody>
      </p:sp>
      <p:sp>
        <p:nvSpPr>
          <p:cNvPr id="13317" name="Text Box 5" descr="Rectangle: Click to edit Master text styles&#10;Second level&#10;Third level&#10;Fourth level&#10;Fifth level"/>
          <p:cNvSpPr txBox="1">
            <a:spLocks noChangeArrowheads="1"/>
          </p:cNvSpPr>
          <p:nvPr/>
        </p:nvSpPr>
        <p:spPr bwMode="auto">
          <a:xfrm>
            <a:off x="4965700" y="2166938"/>
            <a:ext cx="36147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buClr>
                <a:schemeClr val="accent1"/>
              </a:buClr>
              <a:buSzPct val="80000"/>
              <a:buFont typeface="Wingdings 2" pitchFamily="18" charset="2"/>
              <a:buChar char=""/>
            </a:pPr>
            <a:r>
              <a:rPr lang="en-US" sz="2000">
                <a:latin typeface="Arial" charset="0"/>
              </a:rPr>
              <a:t>Switch Windows</a:t>
            </a:r>
          </a:p>
          <a:p>
            <a:pPr>
              <a:lnSpc>
                <a:spcPct val="90000"/>
              </a:lnSpc>
              <a:spcBef>
                <a:spcPts val="600"/>
              </a:spcBef>
              <a:buClr>
                <a:schemeClr val="accent1"/>
              </a:buClr>
              <a:buSzPct val="80000"/>
              <a:buFont typeface="Wingdings 2" pitchFamily="18" charset="2"/>
              <a:buChar char=""/>
            </a:pPr>
            <a:r>
              <a:rPr lang="en-US" sz="2000">
                <a:latin typeface="Arial" charset="0"/>
              </a:rPr>
              <a:t>Select Text</a:t>
            </a:r>
          </a:p>
          <a:p>
            <a:pPr>
              <a:lnSpc>
                <a:spcPct val="90000"/>
              </a:lnSpc>
              <a:spcBef>
                <a:spcPts val="600"/>
              </a:spcBef>
              <a:buClr>
                <a:schemeClr val="accent1"/>
              </a:buClr>
              <a:buSzPct val="80000"/>
              <a:buFont typeface="Wingdings 2" pitchFamily="18" charset="2"/>
              <a:buChar char=""/>
            </a:pPr>
            <a:r>
              <a:rPr lang="en-US" sz="2000">
                <a:latin typeface="Arial" charset="0"/>
              </a:rPr>
              <a:t>Bold</a:t>
            </a:r>
          </a:p>
          <a:p>
            <a:pPr>
              <a:lnSpc>
                <a:spcPct val="90000"/>
              </a:lnSpc>
              <a:spcBef>
                <a:spcPts val="600"/>
              </a:spcBef>
              <a:buClr>
                <a:schemeClr val="accent1"/>
              </a:buClr>
              <a:buSzPct val="80000"/>
              <a:buFont typeface="Wingdings 2" pitchFamily="18" charset="2"/>
              <a:buChar char=""/>
            </a:pPr>
            <a:r>
              <a:rPr lang="en-US" sz="2000">
                <a:latin typeface="Arial" charset="0"/>
              </a:rPr>
              <a:t>Undo/Redo a Command</a:t>
            </a:r>
          </a:p>
          <a:p>
            <a:pPr>
              <a:lnSpc>
                <a:spcPct val="90000"/>
              </a:lnSpc>
              <a:spcBef>
                <a:spcPts val="600"/>
              </a:spcBef>
              <a:buClr>
                <a:schemeClr val="accent1"/>
              </a:buClr>
              <a:buSzPct val="80000"/>
              <a:buFont typeface="Wingdings 2" pitchFamily="18" charset="2"/>
              <a:buChar char=""/>
            </a:pPr>
            <a:r>
              <a:rPr lang="en-US" sz="2000">
                <a:latin typeface="Arial" charset="0"/>
              </a:rPr>
              <a:t>Help</a:t>
            </a:r>
          </a:p>
          <a:p>
            <a:pPr>
              <a:lnSpc>
                <a:spcPct val="90000"/>
              </a:lnSpc>
              <a:spcBef>
                <a:spcPts val="600"/>
              </a:spcBef>
              <a:buClr>
                <a:schemeClr val="accent1"/>
              </a:buClr>
              <a:buSzPct val="80000"/>
              <a:buFont typeface="Wingdings 2" pitchFamily="18" charset="2"/>
              <a:buChar char=""/>
            </a:pPr>
            <a:r>
              <a:rPr lang="en-US" sz="2000">
                <a:latin typeface="Arial" charset="0"/>
              </a:rPr>
              <a:t>Print Preview</a:t>
            </a:r>
          </a:p>
          <a:p>
            <a:pPr>
              <a:lnSpc>
                <a:spcPct val="90000"/>
              </a:lnSpc>
              <a:spcBef>
                <a:spcPts val="600"/>
              </a:spcBef>
              <a:buClr>
                <a:schemeClr val="accent1"/>
              </a:buClr>
              <a:buSzPct val="80000"/>
              <a:buFont typeface="Wingdings 2" pitchFamily="18" charset="2"/>
              <a:buChar char=""/>
            </a:pPr>
            <a:r>
              <a:rPr lang="en-US" sz="2000">
                <a:latin typeface="Arial" charset="0"/>
              </a:rPr>
              <a:t>Spelling and Grammar Check</a:t>
            </a:r>
          </a:p>
          <a:p>
            <a:pPr>
              <a:lnSpc>
                <a:spcPct val="90000"/>
              </a:lnSpc>
              <a:spcBef>
                <a:spcPts val="600"/>
              </a:spcBef>
              <a:buClr>
                <a:schemeClr val="accent1"/>
              </a:buClr>
              <a:buSzPct val="80000"/>
              <a:buFont typeface="Wingdings 2" pitchFamily="18" charset="2"/>
              <a:buChar char=""/>
            </a:pPr>
            <a:r>
              <a:rPr lang="en-US" sz="2000">
                <a:latin typeface="Arial" charset="0"/>
              </a:rPr>
              <a:t>Show/Hide Formatting</a:t>
            </a:r>
          </a:p>
          <a:p>
            <a:pPr>
              <a:lnSpc>
                <a:spcPct val="90000"/>
              </a:lnSpc>
              <a:spcBef>
                <a:spcPts val="600"/>
              </a:spcBef>
              <a:buClr>
                <a:schemeClr val="accent1"/>
              </a:buClr>
              <a:buSzPct val="80000"/>
              <a:buFont typeface="Wingdings 2" pitchFamily="18" charset="2"/>
              <a:buChar char=""/>
            </a:pPr>
            <a:r>
              <a:rPr lang="en-US" sz="2000">
                <a:latin typeface="Arial" charset="0"/>
              </a:rPr>
              <a:t>Zoom</a:t>
            </a:r>
          </a:p>
          <a:p>
            <a:pPr>
              <a:lnSpc>
                <a:spcPct val="90000"/>
              </a:lnSpc>
              <a:spcBef>
                <a:spcPts val="600"/>
              </a:spcBef>
              <a:buClr>
                <a:schemeClr val="accent1"/>
              </a:buClr>
              <a:buSzPct val="80000"/>
              <a:buFont typeface="Wingdings 2" pitchFamily="18" charset="2"/>
              <a:buChar char=""/>
            </a:pPr>
            <a:r>
              <a:rPr lang="en-US" sz="2000">
                <a:latin typeface="Arial" charset="0"/>
              </a:rPr>
              <a:t>Print</a:t>
            </a:r>
          </a:p>
          <a:p>
            <a:pPr>
              <a:lnSpc>
                <a:spcPct val="90000"/>
              </a:lnSpc>
              <a:spcBef>
                <a:spcPts val="600"/>
              </a:spcBef>
              <a:buClr>
                <a:schemeClr val="accent1"/>
              </a:buClr>
              <a:buSzPct val="80000"/>
              <a:buFont typeface="Wingdings 2" pitchFamily="18" charset="2"/>
              <a:buChar char=""/>
            </a:pPr>
            <a:endParaRPr lang="en-US" sz="2000"/>
          </a:p>
        </p:txBody>
      </p:sp>
      <p:sp>
        <p:nvSpPr>
          <p:cNvPr id="6" name="Text Box 6"/>
          <p:cNvSpPr txBox="1"/>
          <p:nvPr/>
        </p:nvSpPr>
        <p:spPr>
          <a:xfrm>
            <a:off x="8580438" y="6340475"/>
            <a:ext cx="500062" cy="368300"/>
          </a:xfrm>
          <a:prstGeom prst="rect">
            <a:avLst/>
          </a:prstGeom>
          <a:noFill/>
        </p:spPr>
        <p:txBody>
          <a:bodyPr>
            <a:spAutoFit/>
          </a:bodyPr>
          <a:lstStyle/>
          <a:p>
            <a:pPr>
              <a:defRPr/>
            </a:pPr>
            <a:r>
              <a:rPr lang="en-US" dirty="0">
                <a:solidFill>
                  <a:schemeClr val="bg1">
                    <a:lumMod val="65000"/>
                  </a:schemeClr>
                </a:solidFill>
              </a:rPr>
              <a:t>7</a:t>
            </a:r>
          </a:p>
        </p:txBody>
      </p:sp>
    </p:spTree>
    <p:extLst>
      <p:ext uri="{BB962C8B-B14F-4D97-AF65-F5344CB8AC3E}">
        <p14:creationId xmlns:p14="http://schemas.microsoft.com/office/powerpoint/2010/main" val="1162391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65238" y="0"/>
            <a:ext cx="749935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Lesson 21E &amp; File Management</a:t>
            </a:r>
          </a:p>
        </p:txBody>
      </p:sp>
      <p:sp>
        <p:nvSpPr>
          <p:cNvPr id="14339" name="Text Box 3"/>
          <p:cNvSpPr txBox="1">
            <a:spLocks noChangeArrowheads="1"/>
          </p:cNvSpPr>
          <p:nvPr/>
        </p:nvSpPr>
        <p:spPr bwMode="auto">
          <a:xfrm>
            <a:off x="1373188" y="1068388"/>
            <a:ext cx="72818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r>
              <a:rPr lang="en-US" sz="2000">
                <a:latin typeface="Arial "/>
              </a:rPr>
              <a:t>You must download a Resource file before you start the Practice exercise for Lesson 21E. Hands-on practice in 21E will reinforce some basic Windows file management skills you will use throughout the course.</a:t>
            </a:r>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l="700"/>
          <a:stretch>
            <a:fillRect/>
          </a:stretch>
        </p:blipFill>
        <p:spPr bwMode="auto">
          <a:xfrm>
            <a:off x="1520825" y="2624138"/>
            <a:ext cx="7158038" cy="3011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5"/>
          <p:cNvSpPr txBox="1"/>
          <p:nvPr/>
        </p:nvSpPr>
        <p:spPr>
          <a:xfrm>
            <a:off x="8580438" y="6340475"/>
            <a:ext cx="500062" cy="368300"/>
          </a:xfrm>
          <a:prstGeom prst="rect">
            <a:avLst/>
          </a:prstGeom>
          <a:noFill/>
        </p:spPr>
        <p:txBody>
          <a:bodyPr>
            <a:spAutoFit/>
          </a:bodyPr>
          <a:lstStyle/>
          <a:p>
            <a:pPr>
              <a:defRPr/>
            </a:pPr>
            <a:r>
              <a:rPr lang="en-US" dirty="0">
                <a:solidFill>
                  <a:schemeClr val="bg1">
                    <a:lumMod val="65000"/>
                  </a:schemeClr>
                </a:solidFill>
              </a:rPr>
              <a:t>8</a:t>
            </a:r>
          </a:p>
        </p:txBody>
      </p:sp>
    </p:spTree>
    <p:extLst>
      <p:ext uri="{BB962C8B-B14F-4D97-AF65-F5344CB8AC3E}">
        <p14:creationId xmlns:p14="http://schemas.microsoft.com/office/powerpoint/2010/main" val="1915805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1265238" y="157163"/>
            <a:ext cx="7677150" cy="1143000"/>
          </a:xfrm>
        </p:spPr>
        <p:txBody>
          <a:bodyPr>
            <a:normAutofit fontScale="90000"/>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Lesson 21E: </a:t>
            </a:r>
            <a:r>
              <a:rPr lang="en-US" sz="4000" dirty="0">
                <a:solidFill>
                  <a:schemeClr val="tx2">
                    <a:satMod val="130000"/>
                  </a:schemeClr>
                </a:solidFill>
                <a:effectLst>
                  <a:outerShdw blurRad="50000" dist="30000" dir="5400000" algn="tl" rotWithShape="0">
                    <a:srgbClr val="000000">
                      <a:alpha val="30000"/>
                    </a:srgbClr>
                  </a:outerShdw>
                </a:effectLst>
                <a:latin typeface="+mj-lt"/>
              </a:rPr>
              <a:t>Getting Started and Orientation to Word Processing—A</a:t>
            </a:r>
            <a:endParaRPr lang="en-US" dirty="0">
              <a:solidFill>
                <a:schemeClr val="tx2">
                  <a:satMod val="130000"/>
                </a:schemeClr>
              </a:solidFill>
              <a:effectLst>
                <a:outerShdw blurRad="50000" dist="30000" dir="5400000" algn="tl" rotWithShape="0">
                  <a:srgbClr val="000000">
                    <a:alpha val="30000"/>
                  </a:srgbClr>
                </a:outerShdw>
              </a:effectLst>
              <a:latin typeface="+mj-lt"/>
            </a:endParaRPr>
          </a:p>
        </p:txBody>
      </p:sp>
      <p:sp>
        <p:nvSpPr>
          <p:cNvPr id="11267" name="Rectangle 3" descr="Rectangle: Click to edit Master text styles&#10;Second level&#10;Third level&#10;Fourth level&#10;Fifth level"/>
          <p:cNvSpPr>
            <a:spLocks noGrp="1" noChangeArrowheads="1"/>
          </p:cNvSpPr>
          <p:nvPr>
            <p:ph type="body" idx="4294967295"/>
          </p:nvPr>
        </p:nvSpPr>
        <p:spPr>
          <a:xfrm>
            <a:off x="1265238" y="1503363"/>
            <a:ext cx="7453312" cy="3314700"/>
          </a:xfrm>
        </p:spPr>
        <p:txBody>
          <a:bodyPr/>
          <a:lstStyle/>
          <a:p>
            <a:pPr eaLnBrk="1" hangingPunct="1">
              <a:lnSpc>
                <a:spcPct val="90000"/>
              </a:lnSpc>
              <a:buFont typeface="Wingdings" pitchFamily="2" charset="2"/>
              <a:buChar char="§"/>
              <a:defRPr/>
            </a:pPr>
            <a:r>
              <a:rPr lang="en-US" sz="2400" dirty="0">
                <a:latin typeface="Arial "/>
              </a:rPr>
              <a:t>From the GDP menu, click </a:t>
            </a:r>
            <a:r>
              <a:rPr lang="en-US" sz="2400" b="1" dirty="0">
                <a:latin typeface="Arial "/>
              </a:rPr>
              <a:t>21E</a:t>
            </a:r>
            <a:r>
              <a:rPr lang="en-US" sz="2400" i="1" dirty="0">
                <a:latin typeface="Arial "/>
              </a:rPr>
              <a:t>; </a:t>
            </a:r>
            <a:r>
              <a:rPr lang="en-US" sz="2400" dirty="0">
                <a:latin typeface="Arial "/>
              </a:rPr>
              <a:t>read the introductory screen, and click </a:t>
            </a:r>
            <a:r>
              <a:rPr lang="en-US" sz="2400" b="1" dirty="0">
                <a:latin typeface="Arial "/>
              </a:rPr>
              <a:t>Download File</a:t>
            </a:r>
            <a:r>
              <a:rPr lang="en-US" sz="2400" dirty="0">
                <a:latin typeface="Arial "/>
              </a:rPr>
              <a:t>.</a:t>
            </a:r>
          </a:p>
          <a:p>
            <a:pPr lvl="1" eaLnBrk="1" hangingPunct="1">
              <a:lnSpc>
                <a:spcPct val="90000"/>
              </a:lnSpc>
              <a:buFont typeface="Wingdings" pitchFamily="2" charset="2"/>
              <a:buChar char="ü"/>
              <a:defRPr/>
            </a:pPr>
            <a:r>
              <a:rPr lang="en-US" sz="2000" dirty="0">
                <a:latin typeface="Arial "/>
              </a:rPr>
              <a:t>In </a:t>
            </a:r>
            <a:r>
              <a:rPr lang="en-US" sz="2000" b="1" dirty="0">
                <a:solidFill>
                  <a:schemeClr val="accent6"/>
                </a:solidFill>
                <a:latin typeface="Arial "/>
              </a:rPr>
              <a:t>Internet Explorer</a:t>
            </a:r>
            <a:r>
              <a:rPr lang="en-US" sz="2000" dirty="0">
                <a:latin typeface="Arial "/>
              </a:rPr>
              <a:t>, click </a:t>
            </a:r>
            <a:r>
              <a:rPr lang="en-US" sz="2000" b="1" dirty="0">
                <a:latin typeface="Arial "/>
              </a:rPr>
              <a:t>Save</a:t>
            </a:r>
            <a:r>
              <a:rPr lang="en-US" sz="2000" dirty="0">
                <a:latin typeface="Arial "/>
              </a:rPr>
              <a:t>; browse to the </a:t>
            </a:r>
            <a:r>
              <a:rPr lang="en-US" sz="2000" b="1" dirty="0">
                <a:latin typeface="Arial "/>
              </a:rPr>
              <a:t>GDPFILES</a:t>
            </a:r>
            <a:r>
              <a:rPr lang="en-US" sz="2000" dirty="0">
                <a:latin typeface="Arial "/>
              </a:rPr>
              <a:t> directory, and click </a:t>
            </a:r>
            <a:r>
              <a:rPr lang="en-US" sz="2000" b="1" dirty="0">
                <a:latin typeface="Arial "/>
              </a:rPr>
              <a:t>Save</a:t>
            </a:r>
            <a:r>
              <a:rPr lang="en-US" sz="2000" dirty="0">
                <a:latin typeface="Arial "/>
              </a:rPr>
              <a:t>; when the download is complete, click </a:t>
            </a:r>
            <a:r>
              <a:rPr lang="en-US" sz="2000" b="1" dirty="0">
                <a:latin typeface="Arial "/>
              </a:rPr>
              <a:t>Close</a:t>
            </a:r>
            <a:r>
              <a:rPr lang="en-US" sz="2000" dirty="0">
                <a:latin typeface="Arial "/>
              </a:rPr>
              <a:t>. (</a:t>
            </a:r>
            <a:r>
              <a:rPr lang="en-US" sz="2000" dirty="0">
                <a:latin typeface="Tahoma" pitchFamily="34" charset="0"/>
                <a:ea typeface="Tahoma" pitchFamily="34" charset="0"/>
                <a:cs typeface="Tahoma" pitchFamily="34" charset="0"/>
              </a:rPr>
              <a:t>See “</a:t>
            </a:r>
            <a:r>
              <a:rPr lang="en-US" sz="2000" dirty="0">
                <a:latin typeface="Tahoma" pitchFamily="34" charset="0"/>
                <a:ea typeface="Tahoma" pitchFamily="34" charset="0"/>
                <a:cs typeface="Tahoma" pitchFamily="34" charset="0"/>
                <a:hlinkClick r:id="rId3"/>
              </a:rPr>
              <a:t>Getting Ready for GDP11e in Internet Explorer</a:t>
            </a:r>
            <a:r>
              <a:rPr lang="en-US" sz="2000" dirty="0">
                <a:latin typeface="Tahoma" pitchFamily="34" charset="0"/>
                <a:ea typeface="Tahoma" pitchFamily="34" charset="0"/>
                <a:cs typeface="Tahoma" pitchFamily="34" charset="0"/>
              </a:rPr>
              <a:t>” for steps for Internet Explorer 9.)</a:t>
            </a:r>
            <a:endParaRPr lang="en-US" sz="2000" dirty="0">
              <a:latin typeface="Arial "/>
            </a:endParaRPr>
          </a:p>
          <a:p>
            <a:pPr lvl="1" eaLnBrk="1" hangingPunct="1">
              <a:lnSpc>
                <a:spcPct val="90000"/>
              </a:lnSpc>
              <a:buFont typeface="Wingdings" pitchFamily="2" charset="2"/>
              <a:buChar char="ü"/>
              <a:defRPr/>
            </a:pPr>
            <a:r>
              <a:rPr lang="en-US" sz="2000" dirty="0">
                <a:latin typeface="Arial "/>
              </a:rPr>
              <a:t>In </a:t>
            </a:r>
            <a:r>
              <a:rPr lang="en-US" sz="2000" b="1" dirty="0">
                <a:solidFill>
                  <a:schemeClr val="accent6"/>
                </a:solidFill>
                <a:latin typeface="Arial "/>
              </a:rPr>
              <a:t>Firefox</a:t>
            </a:r>
            <a:r>
              <a:rPr lang="en-US" sz="2000" dirty="0">
                <a:latin typeface="Arial "/>
              </a:rPr>
              <a:t>, click </a:t>
            </a:r>
            <a:r>
              <a:rPr lang="en-US" sz="2000" b="1" dirty="0">
                <a:latin typeface="Arial "/>
              </a:rPr>
              <a:t>Save</a:t>
            </a:r>
            <a:r>
              <a:rPr lang="en-US" sz="2000" dirty="0">
                <a:latin typeface="Arial "/>
              </a:rPr>
              <a:t> </a:t>
            </a:r>
            <a:r>
              <a:rPr lang="en-US" sz="2000" b="1" dirty="0">
                <a:latin typeface="Arial "/>
              </a:rPr>
              <a:t>File</a:t>
            </a:r>
            <a:r>
              <a:rPr lang="en-US" sz="2000" dirty="0">
                <a:latin typeface="Arial "/>
              </a:rPr>
              <a:t>,</a:t>
            </a:r>
            <a:r>
              <a:rPr lang="en-US" sz="2000" b="1" dirty="0">
                <a:latin typeface="Arial "/>
              </a:rPr>
              <a:t> OK</a:t>
            </a:r>
            <a:r>
              <a:rPr lang="en-US" sz="2000" dirty="0">
                <a:latin typeface="Arial "/>
              </a:rPr>
              <a:t>; right-click the file name in the </a:t>
            </a:r>
            <a:r>
              <a:rPr lang="en-US" sz="2000" b="1" dirty="0">
                <a:latin typeface="Arial "/>
              </a:rPr>
              <a:t>Downloads</a:t>
            </a:r>
            <a:r>
              <a:rPr lang="en-US" sz="2000" dirty="0">
                <a:latin typeface="Arial "/>
              </a:rPr>
              <a:t> list to see where it is saved—</a:t>
            </a:r>
            <a:r>
              <a:rPr lang="en-US" sz="2000" dirty="0">
                <a:solidFill>
                  <a:srgbClr val="FF0000"/>
                </a:solidFill>
                <a:latin typeface="Arial "/>
              </a:rPr>
              <a:t>remember this location</a:t>
            </a:r>
            <a:r>
              <a:rPr lang="en-US" sz="2000" dirty="0">
                <a:latin typeface="Arial "/>
              </a:rPr>
              <a:t> as you might need it later when browsing to open a file!</a:t>
            </a:r>
          </a:p>
          <a:p>
            <a:pPr eaLnBrk="1" hangingPunct="1">
              <a:lnSpc>
                <a:spcPct val="90000"/>
              </a:lnSpc>
              <a:buFont typeface="Wingdings" pitchFamily="2" charset="2"/>
              <a:buChar char="§"/>
              <a:defRPr/>
            </a:pPr>
            <a:r>
              <a:rPr lang="en-US" sz="2400" dirty="0">
                <a:latin typeface="Arial "/>
              </a:rPr>
              <a:t>You are now ready to start the Practice exercise.</a:t>
            </a:r>
          </a:p>
        </p:txBody>
      </p:sp>
      <p:pic>
        <p:nvPicPr>
          <p:cNvPr id="1536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838" y="5105400"/>
            <a:ext cx="7348537" cy="1433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5"/>
          <p:cNvSpPr txBox="1"/>
          <p:nvPr/>
        </p:nvSpPr>
        <p:spPr>
          <a:xfrm>
            <a:off x="8580438" y="6340475"/>
            <a:ext cx="500062" cy="368300"/>
          </a:xfrm>
          <a:prstGeom prst="rect">
            <a:avLst/>
          </a:prstGeom>
          <a:noFill/>
        </p:spPr>
        <p:txBody>
          <a:bodyPr>
            <a:spAutoFit/>
          </a:bodyPr>
          <a:lstStyle/>
          <a:p>
            <a:pPr>
              <a:defRPr/>
            </a:pPr>
            <a:r>
              <a:rPr lang="en-US" dirty="0">
                <a:solidFill>
                  <a:schemeClr val="bg1">
                    <a:lumMod val="65000"/>
                  </a:schemeClr>
                </a:solidFill>
              </a:rPr>
              <a:t>9</a:t>
            </a:r>
          </a:p>
        </p:txBody>
      </p:sp>
    </p:spTree>
    <p:extLst>
      <p:ext uri="{BB962C8B-B14F-4D97-AF65-F5344CB8AC3E}">
        <p14:creationId xmlns:p14="http://schemas.microsoft.com/office/powerpoint/2010/main" val="28445356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WATCHLASTPREPREVISION" val="167"/>
</p:tagLst>
</file>

<file path=ppt/theme/theme1.xml><?xml version="1.0" encoding="utf-8"?>
<a:theme xmlns:a="http://schemas.openxmlformats.org/drawingml/2006/main" name="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ill Sans MT" pitchFamily="34" charset="0"/>
          </a:defRPr>
        </a:defPPr>
      </a:lstStyle>
    </a:lnDef>
  </a:objectDefaults>
  <a:extraClrSchemeLst/>
</a:theme>
</file>

<file path=ppt/theme/theme2.xml><?xml version="1.0" encoding="utf-8"?>
<a:theme xmlns:a="http://schemas.openxmlformats.org/drawingml/2006/main" name="1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ill Sans MT" pitchFamily="34" charset="0"/>
          </a:defRPr>
        </a:defPPr>
      </a:lstStyle>
    </a:lnDef>
  </a:objectDefaults>
  <a:extraClrSchemeLst/>
</a:theme>
</file>

<file path=ppt/theme/theme3.xml><?xml version="1.0" encoding="utf-8"?>
<a:theme xmlns:a="http://schemas.openxmlformats.org/drawingml/2006/main" name="2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ill Sans MT" pitchFamily="34" charset="0"/>
          </a:defRPr>
        </a:defPPr>
      </a:lstStyle>
    </a:lnDef>
  </a:objectDefaults>
  <a:extraClrSchemeLst/>
</a:theme>
</file>

<file path=ppt/theme/theme4.xml><?xml version="1.0" encoding="utf-8"?>
<a:theme xmlns:a="http://schemas.openxmlformats.org/drawingml/2006/main" name="3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ill Sans MT" pitchFamily="34" charset="0"/>
          </a:defRPr>
        </a:defPPr>
      </a:lstStyle>
    </a:lnDef>
  </a:objectDefaults>
  <a:extraClrSchemeLst/>
</a:theme>
</file>

<file path=ppt/theme/theme5.xml><?xml version="1.0" encoding="utf-8"?>
<a:theme xmlns:a="http://schemas.openxmlformats.org/drawingml/2006/main" name="4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ill Sans MT" pitchFamily="34" charset="0"/>
          </a:defRPr>
        </a:defPPr>
      </a:lstStyle>
    </a:lnDef>
  </a:objectDefaults>
  <a:extraClrSchemeLst/>
</a:theme>
</file>

<file path=ppt/theme/theme6.xml><?xml version="1.0" encoding="utf-8"?>
<a:theme xmlns:a="http://schemas.openxmlformats.org/drawingml/2006/main" name="5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ill Sans MT" pitchFamily="34" charset="0"/>
          </a:defRPr>
        </a:defPPr>
      </a:lst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8356</TotalTime>
  <Words>5629</Words>
  <Application>Microsoft Office PowerPoint</Application>
  <PresentationFormat>On-screen Show (4:3)</PresentationFormat>
  <Paragraphs>2493</Paragraphs>
  <Slides>43</Slides>
  <Notes>43</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43</vt:i4>
      </vt:variant>
    </vt:vector>
  </HeadingPairs>
  <TitlesOfParts>
    <vt:vector size="61" baseType="lpstr">
      <vt:lpstr>Gill Sans MT</vt:lpstr>
      <vt:lpstr>Arial</vt:lpstr>
      <vt:lpstr>Wingdings 2</vt:lpstr>
      <vt:lpstr>Verdana</vt:lpstr>
      <vt:lpstr>Times New Roman</vt:lpstr>
      <vt:lpstr>Webdings</vt:lpstr>
      <vt:lpstr>Calibri</vt:lpstr>
      <vt:lpstr>Wingdings</vt:lpstr>
      <vt:lpstr>Arial </vt:lpstr>
      <vt:lpstr>Arial Narrow</vt:lpstr>
      <vt:lpstr>Trebuchet MS</vt:lpstr>
      <vt:lpstr>Tahoma</vt:lpstr>
      <vt:lpstr>Solstice</vt:lpstr>
      <vt:lpstr>1_Solstice</vt:lpstr>
      <vt:lpstr>2_Solstice</vt:lpstr>
      <vt:lpstr>3_Solstice</vt:lpstr>
      <vt:lpstr>4_Solstice</vt:lpstr>
      <vt:lpstr>5_Solstice</vt:lpstr>
      <vt:lpstr>Orientation to Word Processing</vt:lpstr>
      <vt:lpstr>Topics</vt:lpstr>
      <vt:lpstr>Practice Exercises and Document Processing Jobs</vt:lpstr>
      <vt:lpstr>GDP on a Mac</vt:lpstr>
      <vt:lpstr>Word Options</vt:lpstr>
      <vt:lpstr>File Management</vt:lpstr>
      <vt:lpstr>Microsoft Word Manual</vt:lpstr>
      <vt:lpstr>Lesson 21E &amp; File Management</vt:lpstr>
      <vt:lpstr>Lesson 21E: Getting Started and Orientation to Word Processing—A</vt:lpstr>
      <vt:lpstr>Lesson 21E (cont’d)</vt:lpstr>
      <vt:lpstr>Lesson 21E (cont’d)</vt:lpstr>
      <vt:lpstr>Lesson 21E (cont’d)</vt:lpstr>
      <vt:lpstr>Lesson 21E (cont’d)</vt:lpstr>
      <vt:lpstr>Return to GDP</vt:lpstr>
      <vt:lpstr>Lesson 30E</vt:lpstr>
      <vt:lpstr>Document Processing Jobs</vt:lpstr>
      <vt:lpstr>Use the Reference Manual</vt:lpstr>
      <vt:lpstr>GDP—Start Work</vt:lpstr>
      <vt:lpstr>Correspondence 30-19</vt:lpstr>
      <vt:lpstr>Save and Return to GDP</vt:lpstr>
      <vt:lpstr>GDP—Browse</vt:lpstr>
      <vt:lpstr>GDP—Submit Work</vt:lpstr>
      <vt:lpstr>Check Annotations</vt:lpstr>
      <vt:lpstr>Check Annotations (cont’d)</vt:lpstr>
      <vt:lpstr>Check Annotations (cont’d)</vt:lpstr>
      <vt:lpstr>GDP—Edit Work</vt:lpstr>
      <vt:lpstr>Edit Correspondence 30-19</vt:lpstr>
      <vt:lpstr>Scoring Results</vt:lpstr>
      <vt:lpstr>Scoring Results (cont’d)</vt:lpstr>
      <vt:lpstr>Scoring Results (cont’d)</vt:lpstr>
      <vt:lpstr>Developing Proofreading Skills</vt:lpstr>
      <vt:lpstr>Proofreading Checks</vt:lpstr>
      <vt:lpstr>Proofreading Checks &amp; Start Work</vt:lpstr>
      <vt:lpstr>Extra Credit for Proofreading</vt:lpstr>
      <vt:lpstr>Document Assessment</vt:lpstr>
      <vt:lpstr>Assigning Grades</vt:lpstr>
      <vt:lpstr>Gradebook Features</vt:lpstr>
      <vt:lpstr>Grading Category</vt:lpstr>
      <vt:lpstr>Abbreviations</vt:lpstr>
      <vt:lpstr>Icons</vt:lpstr>
      <vt:lpstr>Course Grade</vt:lpstr>
      <vt:lpstr>Advanced Portfolio Filters</vt:lpstr>
      <vt:lpstr>Feedback?</vt:lpstr>
    </vt:vector>
  </TitlesOfParts>
  <Company>Dell Computer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to Word Processing</dc:title>
  <dc:creator>Arlene Rice</dc:creator>
  <cp:lastModifiedBy>Arlene</cp:lastModifiedBy>
  <cp:revision>935</cp:revision>
  <cp:lastPrinted>1999-05-15T02:42:42Z</cp:lastPrinted>
  <dcterms:created xsi:type="dcterms:W3CDTF">1999-05-03T03:20:16Z</dcterms:created>
  <dcterms:modified xsi:type="dcterms:W3CDTF">2012-10-04T19:12:32Z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3</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2</vt:i4>
  </property>
  <property fmtid="{D5CDD505-2E9C-101B-9397-08002B2CF9AE}" pid="19" name="ShowNotes">
    <vt:bool>false</vt:bool>
  </property>
  <property fmtid="{D5CDD505-2E9C-101B-9397-08002B2CF9AE}" pid="20" name="NavBtnPos">
    <vt:i4>3</vt:i4>
  </property>
  <property fmtid="{D5CDD505-2E9C-101B-9397-08002B2CF9AE}" pid="21" name="OutputDir">
    <vt:lpwstr>C:\Animation</vt:lpwstr>
  </property>
</Properties>
</file>